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74"/>
  </p:notesMasterIdLst>
  <p:sldIdLst>
    <p:sldId id="1265" r:id="rId2"/>
    <p:sldId id="1266" r:id="rId3"/>
    <p:sldId id="1189" r:id="rId4"/>
    <p:sldId id="1372" r:id="rId5"/>
    <p:sldId id="1293" r:id="rId6"/>
    <p:sldId id="1269" r:id="rId7"/>
    <p:sldId id="1267" r:id="rId8"/>
    <p:sldId id="1285" r:id="rId9"/>
    <p:sldId id="1414" r:id="rId10"/>
    <p:sldId id="1412" r:id="rId11"/>
    <p:sldId id="1272" r:id="rId12"/>
    <p:sldId id="1288" r:id="rId13"/>
    <p:sldId id="1274" r:id="rId14"/>
    <p:sldId id="1384" r:id="rId15"/>
    <p:sldId id="1402" r:id="rId16"/>
    <p:sldId id="1385" r:id="rId17"/>
    <p:sldId id="1403" r:id="rId18"/>
    <p:sldId id="1404" r:id="rId19"/>
    <p:sldId id="1393" r:id="rId20"/>
    <p:sldId id="1312" r:id="rId21"/>
    <p:sldId id="1405" r:id="rId22"/>
    <p:sldId id="1313" r:id="rId23"/>
    <p:sldId id="1316" r:id="rId24"/>
    <p:sldId id="1303" r:id="rId25"/>
    <p:sldId id="1276" r:id="rId26"/>
    <p:sldId id="1329" r:id="rId27"/>
    <p:sldId id="1383" r:id="rId28"/>
    <p:sldId id="1268" r:id="rId29"/>
    <p:sldId id="1314" r:id="rId30"/>
    <p:sldId id="1315" r:id="rId31"/>
    <p:sldId id="1349" r:id="rId32"/>
    <p:sldId id="1406" r:id="rId33"/>
    <p:sldId id="1337" r:id="rId34"/>
    <p:sldId id="1343" r:id="rId35"/>
    <p:sldId id="1377" r:id="rId36"/>
    <p:sldId id="1407" r:id="rId37"/>
    <p:sldId id="1306" r:id="rId38"/>
    <p:sldId id="1321" r:id="rId39"/>
    <p:sldId id="1310" r:id="rId40"/>
    <p:sldId id="1322" r:id="rId41"/>
    <p:sldId id="1324" r:id="rId42"/>
    <p:sldId id="1307" r:id="rId43"/>
    <p:sldId id="1311" r:id="rId44"/>
    <p:sldId id="1408" r:id="rId45"/>
    <p:sldId id="1323" r:id="rId46"/>
    <p:sldId id="1318" r:id="rId47"/>
    <p:sldId id="1401" r:id="rId48"/>
    <p:sldId id="1326" r:id="rId49"/>
    <p:sldId id="1319" r:id="rId50"/>
    <p:sldId id="1409" r:id="rId51"/>
    <p:sldId id="1352" r:id="rId52"/>
    <p:sldId id="1355" r:id="rId53"/>
    <p:sldId id="1357" r:id="rId54"/>
    <p:sldId id="1353" r:id="rId55"/>
    <p:sldId id="1410" r:id="rId56"/>
    <p:sldId id="1350" r:id="rId57"/>
    <p:sldId id="1351" r:id="rId58"/>
    <p:sldId id="1396" r:id="rId59"/>
    <p:sldId id="1411" r:id="rId60"/>
    <p:sldId id="1331" r:id="rId61"/>
    <p:sldId id="1334" r:id="rId62"/>
    <p:sldId id="1336" r:id="rId63"/>
    <p:sldId id="1369" r:id="rId64"/>
    <p:sldId id="1364" r:id="rId65"/>
    <p:sldId id="1370" r:id="rId66"/>
    <p:sldId id="1338" r:id="rId67"/>
    <p:sldId id="1398" r:id="rId68"/>
    <p:sldId id="1271" r:id="rId69"/>
    <p:sldId id="1366" r:id="rId70"/>
    <p:sldId id="1367" r:id="rId71"/>
    <p:sldId id="1371" r:id="rId72"/>
    <p:sldId id="1260" r:id="rId7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AA2"/>
    <a:srgbClr val="FF9933"/>
    <a:srgbClr val="FF9900"/>
    <a:srgbClr val="1A82CA"/>
    <a:srgbClr val="000000"/>
    <a:srgbClr val="FECEF7"/>
    <a:srgbClr val="FDB1F2"/>
    <a:srgbClr val="C0C3D9"/>
    <a:srgbClr val="FFCC99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6" autoAdjust="0"/>
    <p:restoredTop sz="92605" autoAdjust="0"/>
  </p:normalViewPr>
  <p:slideViewPr>
    <p:cSldViewPr snapToGrid="0">
      <p:cViewPr varScale="1">
        <p:scale>
          <a:sx n="88" d="100"/>
          <a:sy n="88" d="100"/>
        </p:scale>
        <p:origin x="365" y="10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8AF58-CC04-4E9C-955D-6640A9B3E20B}" type="datetimeFigureOut">
              <a:rPr lang="tr-TR" smtClean="0"/>
              <a:t>11.01.2026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C5556-6602-481B-BD82-9C576B3ADE1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8332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5556-6602-481B-BD82-9C576B3ADE1F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0522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5556-6602-481B-BD82-9C576B3ADE1F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8264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5556-6602-481B-BD82-9C576B3ADE1F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0384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5556-6602-481B-BD82-9C576B3ADE1F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6095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5556-6602-481B-BD82-9C576B3ADE1F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1808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5556-6602-481B-BD82-9C576B3ADE1F}" type="slidenum">
              <a:rPr lang="tr-TR" smtClean="0"/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0350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5556-6602-481B-BD82-9C576B3ADE1F}" type="slidenum">
              <a:rPr lang="tr-TR" smtClean="0"/>
              <a:t>69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27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5556-6602-481B-BD82-9C576B3ADE1F}" type="slidenum">
              <a:rPr lang="tr-TR" smtClean="0"/>
              <a:t>70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7259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5556-6602-481B-BD82-9C576B3ADE1F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5704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5556-6602-481B-BD82-9C576B3ADE1F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4978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5556-6602-481B-BD82-9C576B3ADE1F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7997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5556-6602-481B-BD82-9C576B3ADE1F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5019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5556-6602-481B-BD82-9C576B3ADE1F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0324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5556-6602-481B-BD82-9C576B3ADE1F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0833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5556-6602-481B-BD82-9C576B3ADE1F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6764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5556-6602-481B-BD82-9C576B3ADE1F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1249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11.01.2026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79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11.01.2026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8833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11.01.2026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950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11.01.2026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5013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11.01.2026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56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11.01.2026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186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11.01.2026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266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11.01.2026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692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11.01.2026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6663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263A697-B6D2-413C-A828-670B4DB2AE09}" type="datetimeFigureOut">
              <a:rPr lang="tr-TR" smtClean="0"/>
              <a:t>11.01.2026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869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3A697-B6D2-413C-A828-670B4DB2AE09}" type="datetimeFigureOut">
              <a:rPr lang="tr-TR" smtClean="0"/>
              <a:t>11.01.2026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927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63A697-B6D2-413C-A828-670B4DB2AE09}" type="datetimeFigureOut">
              <a:rPr lang="tr-TR" smtClean="0"/>
              <a:t>11.01.2026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676F515-80A5-400E-AEB3-F921016465E8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42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infection-control/hcp/mdro-management/summary-recommendations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infection-control/hcp/mdro-management/summary-recommendations.html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infection-control/hcp/mdro-management/summary-recommendations.html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4708CD8-2F1A-4C8F-9E95-BAF17414D5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C02BCA3A-BF02-4BEC-B373-77F6713AF4F3}"/>
              </a:ext>
            </a:extLst>
          </p:cNvPr>
          <p:cNvSpPr txBox="1"/>
          <p:nvPr/>
        </p:nvSpPr>
        <p:spPr>
          <a:xfrm>
            <a:off x="1126065" y="6365501"/>
            <a:ext cx="8974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i="1" dirty="0">
                <a:solidFill>
                  <a:schemeClr val="bg1"/>
                </a:solidFill>
              </a:rPr>
              <a:t>Versiyon 1-Hazırlayan: Pınar Aysert Yıldız-Ocak 2026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D78AC56-4277-4627-86FB-AC82844F8E44}"/>
              </a:ext>
            </a:extLst>
          </p:cNvPr>
          <p:cNvSpPr txBox="1">
            <a:spLocks/>
          </p:cNvSpPr>
          <p:nvPr/>
        </p:nvSpPr>
        <p:spPr>
          <a:xfrm>
            <a:off x="887307" y="1707709"/>
            <a:ext cx="9575800" cy="25654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508000" h="508000"/>
            <a:bevelB w="508000" h="508000"/>
          </a:sp3d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300" b="1" dirty="0">
                <a:solidFill>
                  <a:schemeClr val="bg1"/>
                </a:solidFill>
                <a:latin typeface="+mn-lt"/>
              </a:rPr>
              <a:t>Sağlık Kuruluşlarında Çok İlaca Dirençli Mikroorganizmalarda Tarama Kararı: Ne Zaman, Kime, Nasıl?</a:t>
            </a:r>
            <a:endParaRPr lang="en-GB" sz="43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4008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3A1664-ED60-43BE-A639-9A4D17A0D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800" b="1" dirty="0">
                <a:solidFill>
                  <a:srgbClr val="0070C0"/>
                </a:solidFill>
                <a:latin typeface="+mn-lt"/>
              </a:rPr>
              <a:t>Tarama stratejilerinin seçimi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22A477-41AD-466B-8021-0E4B577A0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479799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Tarama yapılacak mikroorganizmanın ilgili bölgede/hastanede görülme sıklığına, (nadir/endemik/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epidemik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…),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Taramanın amacına,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Taranacak hasta popülasyonunun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kolonizasyon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riskine,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Tarama sonrası uygulanacak enfeksiyon kontrol önlemlerinin kapsamına,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Hastane ve laboratuvarın kaynaklarına göre </a:t>
            </a:r>
            <a:r>
              <a:rPr lang="tr-TR" b="1" dirty="0">
                <a:solidFill>
                  <a:schemeClr val="tx1">
                    <a:lumMod val="50000"/>
                  </a:schemeClr>
                </a:solidFill>
              </a:rPr>
              <a:t>bir veya birden fazla tarama stratejisi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seçilebilir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3261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5AD271-687F-42E5-968B-5D119CF5C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rgbClr val="0070C0"/>
                </a:solidFill>
                <a:latin typeface="+mn-lt"/>
              </a:rPr>
              <a:t>Hangi Hastalar ÇİD Mikroorganizma </a:t>
            </a:r>
            <a:br>
              <a:rPr lang="tr-TR" sz="3800" b="1" dirty="0">
                <a:solidFill>
                  <a:srgbClr val="0070C0"/>
                </a:solidFill>
                <a:latin typeface="+mn-lt"/>
              </a:rPr>
            </a:br>
            <a:r>
              <a:rPr lang="tr-TR" sz="3800" b="1" dirty="0">
                <a:solidFill>
                  <a:srgbClr val="0070C0"/>
                </a:solidFill>
                <a:latin typeface="+mn-lt"/>
              </a:rPr>
              <a:t>ile Enfeksiyon İçin Yüksek Risk Altındadır?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F7DEC65-9FF4-4233-A124-D424ACDD7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37361"/>
            <a:ext cx="6954520" cy="4396020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3500" dirty="0">
                <a:solidFill>
                  <a:schemeClr val="tx1">
                    <a:lumMod val="50000"/>
                  </a:schemeClr>
                </a:solidFill>
              </a:rPr>
              <a:t> Yoğun bakım ünitesinde yatanlar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3500" dirty="0">
                <a:solidFill>
                  <a:schemeClr val="tx1">
                    <a:lumMod val="50000"/>
                  </a:schemeClr>
                </a:solidFill>
              </a:rPr>
              <a:t> Yanık ünitesinde izlenenler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3500" dirty="0">
                <a:solidFill>
                  <a:schemeClr val="tx1">
                    <a:lumMod val="50000"/>
                  </a:schemeClr>
                </a:solidFill>
              </a:rPr>
              <a:t> Uzun süreli bakım merkezlerinden gelen hastalar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3500" dirty="0">
                <a:solidFill>
                  <a:schemeClr val="tx1">
                    <a:lumMod val="50000"/>
                  </a:schemeClr>
                </a:solidFill>
              </a:rPr>
              <a:t> Kemik iliği nakil ünitesinde izlenenler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3500" dirty="0">
                <a:solidFill>
                  <a:schemeClr val="tx1">
                    <a:lumMod val="50000"/>
                  </a:schemeClr>
                </a:solidFill>
              </a:rPr>
              <a:t> Onkoloji hastaları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3500" dirty="0">
                <a:solidFill>
                  <a:schemeClr val="tx1">
                    <a:lumMod val="50000"/>
                  </a:schemeClr>
                </a:solidFill>
              </a:rPr>
              <a:t>Daha önce ÇİD mikroorganizma ile </a:t>
            </a:r>
            <a:r>
              <a:rPr lang="tr-TR" sz="3500" dirty="0" err="1">
                <a:solidFill>
                  <a:schemeClr val="tx1">
                    <a:lumMod val="50000"/>
                  </a:schemeClr>
                </a:solidFill>
              </a:rPr>
              <a:t>enfekte</a:t>
            </a:r>
            <a:r>
              <a:rPr lang="tr-TR" sz="3500" dirty="0">
                <a:solidFill>
                  <a:schemeClr val="tx1">
                    <a:lumMod val="50000"/>
                  </a:schemeClr>
                </a:solidFill>
              </a:rPr>
              <a:t> ya da </a:t>
            </a:r>
            <a:r>
              <a:rPr lang="tr-TR" sz="3500" dirty="0" err="1">
                <a:solidFill>
                  <a:schemeClr val="tx1">
                    <a:lumMod val="50000"/>
                  </a:schemeClr>
                </a:solidFill>
              </a:rPr>
              <a:t>kolonize</a:t>
            </a:r>
            <a:r>
              <a:rPr lang="tr-TR" sz="3500" dirty="0">
                <a:solidFill>
                  <a:schemeClr val="tx1">
                    <a:lumMod val="50000"/>
                  </a:schemeClr>
                </a:solidFill>
              </a:rPr>
              <a:t> olanlar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35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3500" dirty="0" err="1">
                <a:solidFill>
                  <a:schemeClr val="tx1">
                    <a:lumMod val="50000"/>
                  </a:schemeClr>
                </a:solidFill>
              </a:rPr>
              <a:t>Kolonize</a:t>
            </a:r>
            <a:r>
              <a:rPr lang="tr-TR" sz="3500" dirty="0">
                <a:solidFill>
                  <a:schemeClr val="tx1">
                    <a:lumMod val="50000"/>
                  </a:schemeClr>
                </a:solidFill>
              </a:rPr>
              <a:t>/</a:t>
            </a:r>
            <a:r>
              <a:rPr lang="tr-TR" sz="3500" dirty="0" err="1">
                <a:solidFill>
                  <a:schemeClr val="tx1">
                    <a:lumMod val="50000"/>
                  </a:schemeClr>
                </a:solidFill>
              </a:rPr>
              <a:t>enfekte</a:t>
            </a:r>
            <a:r>
              <a:rPr lang="tr-TR" sz="3500" dirty="0">
                <a:solidFill>
                  <a:schemeClr val="tx1">
                    <a:lumMod val="50000"/>
                  </a:schemeClr>
                </a:solidFill>
              </a:rPr>
              <a:t> hastaların oda arkadaşları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3500" dirty="0">
                <a:solidFill>
                  <a:schemeClr val="tx1">
                    <a:lumMod val="50000"/>
                  </a:schemeClr>
                </a:solidFill>
              </a:rPr>
              <a:t> Yüksek ÇİD mikroorganizma oranları olan birimlerden sevk edilen hastalar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3500" dirty="0">
                <a:solidFill>
                  <a:schemeClr val="tx1">
                    <a:lumMod val="50000"/>
                  </a:schemeClr>
                </a:solidFill>
              </a:rPr>
              <a:t> Son 6-12 ay içinde hastane yatışı olanlar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3500" dirty="0">
                <a:solidFill>
                  <a:schemeClr val="tx1">
                    <a:lumMod val="50000"/>
                  </a:schemeClr>
                </a:solidFill>
              </a:rPr>
              <a:t> Bakım hastaları (özellikle gaita </a:t>
            </a:r>
            <a:r>
              <a:rPr lang="tr-TR" sz="3500" dirty="0" err="1">
                <a:solidFill>
                  <a:schemeClr val="tx1">
                    <a:lumMod val="50000"/>
                  </a:schemeClr>
                </a:solidFill>
              </a:rPr>
              <a:t>inkontinansı</a:t>
            </a:r>
            <a:r>
              <a:rPr lang="tr-TR" sz="3500" dirty="0">
                <a:solidFill>
                  <a:schemeClr val="tx1">
                    <a:lumMod val="50000"/>
                  </a:schemeClr>
                </a:solidFill>
              </a:rPr>
              <a:t> olanlar)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9ED7B2F-A296-4EAC-8717-7C4E38E947B5}"/>
              </a:ext>
            </a:extLst>
          </p:cNvPr>
          <p:cNvSpPr txBox="1"/>
          <p:nvPr/>
        </p:nvSpPr>
        <p:spPr>
          <a:xfrm>
            <a:off x="2950743" y="6440592"/>
            <a:ext cx="7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>
                <a:solidFill>
                  <a:schemeClr val="bg1"/>
                </a:solidFill>
              </a:rPr>
              <a:t>https://www.cdc.gov/infection-control/hcp/mdro-management/summary-recommendations.html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C2EA2B1-CF3A-4AB5-B16A-852A4A5411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20" t="25334" r="3662" b="5061"/>
          <a:stretch/>
        </p:blipFill>
        <p:spPr>
          <a:xfrm>
            <a:off x="7095067" y="2044571"/>
            <a:ext cx="4470400" cy="232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18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5AD50F-55B3-485A-A460-BD383FF32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3634" y="286603"/>
            <a:ext cx="9292046" cy="1450757"/>
          </a:xfrm>
        </p:spPr>
        <p:txBody>
          <a:bodyPr>
            <a:normAutofit/>
          </a:bodyPr>
          <a:lstStyle/>
          <a:p>
            <a:r>
              <a:rPr lang="tr-TR" sz="3800" b="1" dirty="0">
                <a:solidFill>
                  <a:srgbClr val="0070C0"/>
                </a:solidFill>
                <a:latin typeface="+mn-lt"/>
              </a:rPr>
              <a:t>Tarama Protokolü Oluşturulurken Nelere Dikkat Edilmelidir? (1)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B82EF3-9499-4245-B5F3-AB04A37A2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Taramanın</a:t>
            </a:r>
            <a:r>
              <a:rPr lang="tr-TR" b="1" dirty="0">
                <a:solidFill>
                  <a:schemeClr val="tx1">
                    <a:lumMod val="50000"/>
                  </a:schemeClr>
                </a:solidFill>
              </a:rPr>
              <a:t> amacı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belirlenmelidir (örneğin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kolonize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hastaların belirlenerek daha erken izolasyonlarının sağlanması vb.)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Tarama yapılacak </a:t>
            </a:r>
            <a:r>
              <a:rPr lang="tr-TR" b="1" dirty="0">
                <a:solidFill>
                  <a:schemeClr val="tx1">
                    <a:lumMod val="50000"/>
                  </a:schemeClr>
                </a:solidFill>
              </a:rPr>
              <a:t>mikroorganizmalar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, lokal epidemiyoloji (mikroorganizmanın o ünitede görülme sıklığı ve direnç durumu) doğrultusunda belirlenmelidir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Taramanın yapılacağı </a:t>
            </a:r>
            <a:r>
              <a:rPr lang="tr-TR" b="1" dirty="0">
                <a:solidFill>
                  <a:schemeClr val="tx1">
                    <a:lumMod val="50000"/>
                  </a:schemeClr>
                </a:solidFill>
              </a:rPr>
              <a:t>üniteler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belirlenmelidir (ör. tüm hastane, yoğun bakım, palyatif birimler, yanık üniteleri...)</a:t>
            </a:r>
            <a:endParaRPr lang="tr-TR" b="1" dirty="0">
              <a:solidFill>
                <a:schemeClr val="tx1">
                  <a:lumMod val="50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Öncelikli </a:t>
            </a:r>
            <a:r>
              <a:rPr lang="tr-TR" b="1" dirty="0">
                <a:solidFill>
                  <a:schemeClr val="tx1">
                    <a:lumMod val="50000"/>
                  </a:schemeClr>
                </a:solidFill>
              </a:rPr>
              <a:t>hasta grubu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belirlenmelidir ( yoğun bakım hastaları, başka hastaneden nakil alınanlar, son 3 ay içinde yatışı olanlar, uzun süreli bakım merkezlerinden alınanlar,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immünsüpresif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hastalar, önceki klinik izolatlarında tanımlı üremesi olanlar… )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tr-TR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4BAD4B3-6EAD-45F5-BD3E-2B23CF0EF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73" t="19630" r="2428" b="11235"/>
          <a:stretch/>
        </p:blipFill>
        <p:spPr>
          <a:xfrm>
            <a:off x="350777" y="333935"/>
            <a:ext cx="1176609" cy="130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45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1B26609-875B-4422-AC2D-925DB7FB4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9858587" cy="1450757"/>
          </a:xfrm>
        </p:spPr>
        <p:txBody>
          <a:bodyPr>
            <a:normAutofit/>
          </a:bodyPr>
          <a:lstStyle/>
          <a:p>
            <a:r>
              <a:rPr lang="tr-TR" sz="3800" b="1" dirty="0">
                <a:solidFill>
                  <a:srgbClr val="0070C0"/>
                </a:solidFill>
                <a:latin typeface="+mn-lt"/>
              </a:rPr>
              <a:t>Tarama Protokolü Oluşturulurken Nelere Dikkat Edilmelidir? (2)</a:t>
            </a:r>
            <a:endParaRPr lang="tr-TR" sz="3800" b="1" dirty="0"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3B99B81-E1A1-4294-83E5-9564C7EAD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67909"/>
            <a:ext cx="10058400" cy="376402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Tarama sonucunda ÇİD mikroorganizma saptanan hastalar için uygulanacak </a:t>
            </a: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enfeksiyon kontrol önlemleri 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ve</a:t>
            </a: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700" b="1" dirty="0" err="1">
                <a:solidFill>
                  <a:schemeClr val="tx1">
                    <a:lumMod val="50000"/>
                  </a:schemeClr>
                </a:solidFill>
              </a:rPr>
              <a:t>dekolonizasyon</a:t>
            </a: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gibi stratejiler önceden belirlenmelidir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Tarama programının ne zaman ve nasıl sonlandırılacağı tanımlanmalıdır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Tarama protokolü oluşturulurken </a:t>
            </a: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sağlık kuruluşunun imkanları 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gözetilmelidir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Tarama protokolü mutlaka </a:t>
            </a: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laboratuvar ile işbirliği 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içinde geliştirilmelidir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Tarama işlemi için </a:t>
            </a: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yazılı bir protokol 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oluşturulmalıdır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 startAt="5"/>
            </a:pPr>
            <a:endParaRPr lang="tr-TR" sz="1700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endParaRPr lang="tr-TR" dirty="0">
              <a:solidFill>
                <a:schemeClr val="tx1">
                  <a:lumMod val="50000"/>
                </a:schemeClr>
              </a:solidFill>
            </a:endParaRPr>
          </a:p>
          <a:p>
            <a:endParaRPr lang="tr-TR" b="0" i="0" dirty="0">
              <a:solidFill>
                <a:srgbClr val="1C1D1F"/>
              </a:solidFill>
              <a:effectLst/>
              <a:latin typeface="Nunito" pitchFamily="2" charset="-94"/>
            </a:endParaRPr>
          </a:p>
          <a:p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2F3EC92-D766-4B09-8DF5-5719D67705EB}"/>
              </a:ext>
            </a:extLst>
          </p:cNvPr>
          <p:cNvSpPr txBox="1"/>
          <p:nvPr/>
        </p:nvSpPr>
        <p:spPr>
          <a:xfrm>
            <a:off x="3331225" y="6440592"/>
            <a:ext cx="70399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100" dirty="0">
                <a:solidFill>
                  <a:schemeClr val="bg1"/>
                </a:solidFill>
              </a:rPr>
              <a:t>https://www.cdc.gov/infection-control/hcp/mdro-management/summary-recommendations.html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381F456-6E7E-4DA3-A1D9-E5474B15B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73" t="19630" r="2428" b="11235"/>
          <a:stretch/>
        </p:blipFill>
        <p:spPr>
          <a:xfrm>
            <a:off x="9401386" y="3172176"/>
            <a:ext cx="1473200" cy="164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55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EC0C9D-F35B-42F9-B6FF-B15D9B41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18584"/>
          </a:xfrm>
        </p:spPr>
        <p:txBody>
          <a:bodyPr>
            <a:normAutofit/>
          </a:bodyPr>
          <a:lstStyle/>
          <a:p>
            <a:r>
              <a:rPr lang="tr-TR" sz="3800" b="1" dirty="0">
                <a:solidFill>
                  <a:srgbClr val="0070C0"/>
                </a:solidFill>
                <a:latin typeface="+mn-lt"/>
              </a:rPr>
              <a:t>Tarama Kültürlerinin Alınması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7765406-A666-4E58-AC02-5B2E1A6C0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799" y="2055224"/>
            <a:ext cx="10058400" cy="352697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17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Tarama kültürlerinin alınması, kurumun </a:t>
            </a:r>
            <a:r>
              <a:rPr lang="tr-TR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enfeksiyon kontrol politikalarına</a:t>
            </a:r>
            <a:r>
              <a:rPr lang="tr-TR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ve ulusal/uluslararası rehberlere uygun yapılmalıdır</a:t>
            </a:r>
            <a:endParaRPr lang="tr-TR" sz="2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Antibiyotik kullanım öyküsü, sonuçların yorumlanmasında dikkate alınmalıdır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Tarama Amaçlı Sık Kullanılan Örnek Türleri:</a:t>
            </a:r>
            <a:endParaRPr lang="tr-TR" sz="2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8358" lvl="1" indent="-285750">
              <a:lnSpc>
                <a:spcPct val="15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tr-TR" sz="2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Rektal sürüntü:</a:t>
            </a:r>
            <a:r>
              <a:rPr lang="tr-TR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22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Karbapeneme</a:t>
            </a:r>
            <a:r>
              <a:rPr lang="tr-TR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dirençli Enterobacterales (KDE) ve VRE taraması için tercih edilir</a:t>
            </a:r>
            <a:endParaRPr lang="tr-TR" sz="2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8358" lvl="1" indent="-285750">
              <a:lnSpc>
                <a:spcPct val="11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tr-TR" sz="2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Nazal sürüntü:</a:t>
            </a:r>
            <a:r>
              <a:rPr lang="tr-TR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22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Staphylococcus</a:t>
            </a:r>
            <a:r>
              <a:rPr lang="tr-TR" sz="22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22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aureus</a:t>
            </a:r>
            <a:r>
              <a:rPr lang="tr-TR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(özellikle MRSA) kolonizasyonunun saptanmasında kullanılır</a:t>
            </a:r>
            <a:endParaRPr lang="tr-TR" sz="2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8358" lvl="1" indent="-285750">
              <a:lnSpc>
                <a:spcPct val="11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tr-TR" sz="2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Boğaz sürüntüsü:</a:t>
            </a:r>
            <a:r>
              <a:rPr lang="tr-TR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Bazı Gram negatif bakterilerin kolonizasyon taramasında kullanılabilir</a:t>
            </a:r>
            <a:endParaRPr lang="tr-TR" sz="2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8358" lvl="1" indent="-285750">
              <a:lnSpc>
                <a:spcPct val="110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tr-TR" sz="2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Perine, </a:t>
            </a:r>
            <a:r>
              <a:rPr lang="tr-TR" sz="22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aksilla</a:t>
            </a:r>
            <a:r>
              <a:rPr lang="tr-TR" sz="2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veya kasık sürüntüleri:</a:t>
            </a:r>
            <a:r>
              <a:rPr lang="tr-TR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tr-TR" sz="22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C.auris’te</a:t>
            </a:r>
            <a:r>
              <a:rPr lang="tr-TR" sz="22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2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rutin taramada diğer ÇİD mikroorganizmalarda gerektiğinde ek tarama bölgeleri olarak alınabilir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tr-TR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endParaRPr lang="tr-TR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endParaRPr lang="tr-TR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tr-TR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tr-TR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60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6D5777C-04C2-4137-BD52-4DBC1D9F8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rgbClr val="0070C0"/>
                </a:solidFill>
                <a:latin typeface="+mn-lt"/>
              </a:rPr>
              <a:t>Tarama Kültürü İçin Örnek Alım Tekniği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5176F53-37BF-4041-8D14-C5B070330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377440"/>
            <a:ext cx="10058400" cy="3491654"/>
          </a:xfrm>
        </p:spPr>
        <p:txBody>
          <a:bodyPr/>
          <a:lstStyle/>
          <a:p>
            <a:pPr algn="just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tr-TR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Sürme işlemi sırasında </a:t>
            </a:r>
            <a:r>
              <a:rPr lang="tr-TR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sürüntü</a:t>
            </a:r>
            <a:r>
              <a:rPr lang="tr-T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çubuğu </a:t>
            </a:r>
            <a:r>
              <a:rPr lang="tr-T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nazikçe ancak yeterli basınçla</a:t>
            </a:r>
            <a:r>
              <a:rPr lang="tr-T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uygulanmalıdır</a:t>
            </a:r>
            <a:endParaRPr lang="tr-TR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tr-T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Rektal sürüntüde, sürüntü çubuğunun </a:t>
            </a:r>
            <a:r>
              <a:rPr lang="tr-T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gözle görülebilir şekilde dışkı ile temas etmesi</a:t>
            </a:r>
            <a:r>
              <a:rPr lang="tr-T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önerilir</a:t>
            </a:r>
            <a:endParaRPr lang="tr-TR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tr-T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Antiseptik veya lokal temizlik ürünleri örnek alımından hemen önce kullanılmamalıdır</a:t>
            </a:r>
            <a:endParaRPr lang="tr-TR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tr-T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Her tarama bölgesi için </a:t>
            </a:r>
            <a:r>
              <a:rPr lang="tr-TR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ayrı sürüntü çubuğu</a:t>
            </a:r>
            <a:r>
              <a:rPr lang="tr-T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kullanılmalıdır (</a:t>
            </a:r>
            <a:r>
              <a:rPr lang="tr-TR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C.</a:t>
            </a:r>
            <a:r>
              <a:rPr lang="tr-TR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tr-TR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uris</a:t>
            </a:r>
            <a:r>
              <a:rPr lang="tr-TR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hariç)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82069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6158DB-AD6D-4DC1-AD58-55C22184F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rgbClr val="0070C0"/>
                </a:solidFill>
                <a:latin typeface="+mn-lt"/>
              </a:rPr>
              <a:t>Tarama Kültürlerinin Taşıma ve Saklanması</a:t>
            </a:r>
          </a:p>
        </p:txBody>
      </p:sp>
      <p:sp>
        <p:nvSpPr>
          <p:cNvPr id="8" name="İçerik Yer Tutucusu 7">
            <a:extLst>
              <a:ext uri="{FF2B5EF4-FFF2-40B4-BE49-F238E27FC236}">
                <a16:creationId xmlns:a16="http://schemas.microsoft.com/office/drawing/2014/main" id="{2D5EE33C-C714-41BE-9D19-E33E0530F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76689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tr-T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tr-TR" sz="29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Taşıma ve Saklama Koşulları</a:t>
            </a:r>
            <a:endParaRPr lang="tr-TR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tr-TR" sz="2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Sürme örnekleri, uygun </a:t>
            </a:r>
            <a:r>
              <a:rPr lang="tr-TR" sz="29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taşıma </a:t>
            </a:r>
            <a:r>
              <a:rPr lang="tr-TR" sz="29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besiyeri</a:t>
            </a:r>
            <a:r>
              <a:rPr lang="tr-TR" sz="2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(ör. </a:t>
            </a:r>
            <a:r>
              <a:rPr lang="tr-TR" sz="29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Amies</a:t>
            </a:r>
            <a:r>
              <a:rPr lang="tr-TR" sz="2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Stuart) içeren tüplere konulmalıdır</a:t>
            </a:r>
            <a:endParaRPr lang="tr-TR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tr-TR" sz="2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Örnekler laboratuvara </a:t>
            </a:r>
            <a:r>
              <a:rPr lang="tr-TR" sz="29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 kısa sürede</a:t>
            </a:r>
            <a:r>
              <a:rPr lang="tr-TR" sz="2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ulaştırılmalıdır (tercihen 2–4 saat içinde)</a:t>
            </a:r>
            <a:endParaRPr lang="tr-TR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tr-TR" sz="2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Gecikme durumunda, örnekler +4 °C’de saklanabilir</a:t>
            </a:r>
            <a:endParaRPr lang="tr-TR" sz="29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tr-TR" sz="2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Taşıma sırasında örneklerin kuruması veya sızıntı yapması önlenmelidir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tr-TR" sz="2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Etiketleme ve Klinik Bilgi</a:t>
            </a:r>
            <a:endParaRPr lang="tr-TR" sz="29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tr-TR" sz="2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Örnek tüpü üzerinde hastanın kimlik bilgileri, örnek türü, tarama bölgesi ve alım zamanı yer almalıdır</a:t>
            </a:r>
            <a:endParaRPr lang="tr-TR" sz="29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70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tr-TR" sz="2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İstem formu HBYS üzerinden yapılmalı ve tarama kültürü olduğu belirtilerek sistemde tanımlanmalıdır (ÇİD Tarama Kültürü, VRE Tarama Kültürü gibi)</a:t>
            </a:r>
            <a:endParaRPr lang="tr-TR" sz="29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2668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4ED26-24E6-99DC-35DC-4EE8AB38F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F6676EB8-2E1D-0CEB-1C70-5D1DD107A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888" y="1919460"/>
            <a:ext cx="10058400" cy="2698835"/>
          </a:xfrm>
          <a:solidFill>
            <a:schemeClr val="accent2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tr-TR" sz="5400" b="1" dirty="0">
                <a:solidFill>
                  <a:schemeClr val="bg1"/>
                </a:solidFill>
                <a:latin typeface="+mn-lt"/>
              </a:rPr>
              <a:t>ETKENE GÖRE TARAMA VE İZOLASYON ÖNERİLERİ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172E3779-104A-6CF5-1449-5C570455B0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41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4A4BF-5977-DF12-91E6-81C932177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B828B0F8-04F8-7384-E3C3-99FAFADDA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888" y="1919459"/>
            <a:ext cx="10058400" cy="2487077"/>
          </a:xfrm>
          <a:solidFill>
            <a:schemeClr val="accent1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pPr algn="ctr"/>
            <a:r>
              <a:rPr lang="tr-TR" sz="5400" b="1" dirty="0">
                <a:solidFill>
                  <a:schemeClr val="bg1"/>
                </a:solidFill>
                <a:latin typeface="+mn-lt"/>
              </a:rPr>
              <a:t>ESBL (+) Enterobacterales</a:t>
            </a:r>
            <a:br>
              <a:rPr lang="tr-TR" sz="5400" b="1" i="1" dirty="0">
                <a:solidFill>
                  <a:schemeClr val="bg1"/>
                </a:solidFill>
                <a:latin typeface="+mn-lt"/>
              </a:rPr>
            </a:br>
            <a:endParaRPr lang="tr-TR" sz="5400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14C794EA-FA7B-EE96-9269-0CD9C0FEC1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56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4316B7-A611-47B2-9330-4422B19BF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>
                <a:solidFill>
                  <a:srgbClr val="FF9900"/>
                </a:solidFill>
                <a:latin typeface="+mn-lt"/>
              </a:rPr>
              <a:t>ESBL(+)</a:t>
            </a:r>
            <a:r>
              <a:rPr lang="tr-TR" sz="4000" b="1" i="1" dirty="0">
                <a:solidFill>
                  <a:srgbClr val="FF9900"/>
                </a:solidFill>
                <a:latin typeface="+mn-lt"/>
              </a:rPr>
              <a:t> </a:t>
            </a:r>
            <a:r>
              <a:rPr lang="tr-TR" sz="4000" b="1" dirty="0">
                <a:solidFill>
                  <a:srgbClr val="FF9900"/>
                </a:solidFill>
                <a:latin typeface="+mn-lt"/>
              </a:rPr>
              <a:t>Enterobacterales</a:t>
            </a:r>
            <a:r>
              <a:rPr lang="tr-TR" sz="4000" b="1" i="1" dirty="0">
                <a:solidFill>
                  <a:srgbClr val="FF9900"/>
                </a:solidFill>
                <a:latin typeface="+mn-lt"/>
              </a:rPr>
              <a:t> </a:t>
            </a:r>
            <a:r>
              <a:rPr lang="tr-TR" sz="4000" b="1" dirty="0">
                <a:solidFill>
                  <a:srgbClr val="FF9900"/>
                </a:solidFill>
                <a:latin typeface="+mn-lt"/>
              </a:rPr>
              <a:t>İçin Tarama/İzolasyon Yapılmalı mı?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5BBEAE4-005D-4681-A40D-8F1BDE9A8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/>
              <a:t> </a:t>
            </a:r>
            <a:r>
              <a:rPr lang="tr-TR" sz="1800" dirty="0">
                <a:solidFill>
                  <a:srgbClr val="000000"/>
                </a:solidFill>
              </a:rPr>
              <a:t>Ülkemizde ESBL(+) </a:t>
            </a:r>
            <a:r>
              <a:rPr lang="tr-TR" sz="1800" dirty="0" err="1">
                <a:solidFill>
                  <a:srgbClr val="000000"/>
                </a:solidFill>
              </a:rPr>
              <a:t>Enterobacterales</a:t>
            </a:r>
            <a:r>
              <a:rPr lang="tr-TR" sz="1800" dirty="0">
                <a:solidFill>
                  <a:srgbClr val="000000"/>
                </a:solidFill>
              </a:rPr>
              <a:t>, hastanelerin yanı sıra toplumda da yaygın olarak dolaşan bir etkendir, bu nedenle rutin olarak tarama yapılması önerilmez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800" dirty="0">
                <a:solidFill>
                  <a:srgbClr val="000000"/>
                </a:solidFill>
              </a:rPr>
              <a:t> Yalnızca özel hasta gruplarında tarama düşünülebilir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800" b="1" dirty="0">
                <a:solidFill>
                  <a:srgbClr val="1A82CA"/>
                </a:solidFill>
              </a:rPr>
              <a:t>İzolasyon önerisi: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0000"/>
                </a:solidFill>
              </a:rPr>
              <a:t>Hastane ortamında hastaya bulaş ESBL pozitif </a:t>
            </a:r>
            <a:r>
              <a:rPr lang="tr-TR" i="1" dirty="0" err="1">
                <a:solidFill>
                  <a:srgbClr val="000000"/>
                </a:solidFill>
              </a:rPr>
              <a:t>E.coli</a:t>
            </a:r>
            <a:r>
              <a:rPr lang="tr-TR" i="1" dirty="0">
                <a:solidFill>
                  <a:srgbClr val="000000"/>
                </a:solidFill>
              </a:rPr>
              <a:t> </a:t>
            </a:r>
            <a:r>
              <a:rPr lang="tr-TR" dirty="0">
                <a:solidFill>
                  <a:srgbClr val="000000"/>
                </a:solidFill>
              </a:rPr>
              <a:t>için nadirdir; bu nedenle izolasyon uygulanmayabilir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0000"/>
                </a:solidFill>
              </a:rPr>
              <a:t>ESBL pozitif </a:t>
            </a:r>
            <a:r>
              <a:rPr lang="tr-TR" i="1" dirty="0" err="1">
                <a:solidFill>
                  <a:srgbClr val="000000"/>
                </a:solidFill>
              </a:rPr>
              <a:t>K.pneumoniae’</a:t>
            </a:r>
            <a:r>
              <a:rPr lang="tr-TR" dirty="0" err="1">
                <a:solidFill>
                  <a:srgbClr val="000000"/>
                </a:solidFill>
              </a:rPr>
              <a:t>nın</a:t>
            </a:r>
            <a:r>
              <a:rPr lang="tr-TR" i="1" dirty="0">
                <a:solidFill>
                  <a:srgbClr val="000000"/>
                </a:solidFill>
              </a:rPr>
              <a:t> ise </a:t>
            </a:r>
            <a:r>
              <a:rPr lang="tr-TR" dirty="0">
                <a:solidFill>
                  <a:srgbClr val="000000"/>
                </a:solidFill>
              </a:rPr>
              <a:t>hastane ortamında hastadan hastaya </a:t>
            </a:r>
            <a:r>
              <a:rPr lang="tr-TR" dirty="0" err="1">
                <a:solidFill>
                  <a:srgbClr val="000000"/>
                </a:solidFill>
              </a:rPr>
              <a:t>bulaşı</a:t>
            </a:r>
            <a:r>
              <a:rPr lang="tr-TR" dirty="0">
                <a:solidFill>
                  <a:srgbClr val="000000"/>
                </a:solidFill>
              </a:rPr>
              <a:t> daha yaygındır ve temas izolasyonu önerilebilir</a:t>
            </a:r>
          </a:p>
        </p:txBody>
      </p:sp>
    </p:spTree>
    <p:extLst>
      <p:ext uri="{BB962C8B-B14F-4D97-AF65-F5344CB8AC3E}">
        <p14:creationId xmlns:p14="http://schemas.microsoft.com/office/powerpoint/2010/main" val="1829323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0DF5FD-2155-4423-9BA6-DD49A384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800" b="1" dirty="0">
                <a:solidFill>
                  <a:srgbClr val="00467F"/>
                </a:solidFill>
                <a:latin typeface="+mn-lt"/>
              </a:rPr>
              <a:t>Sunum İçeriği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688BA5D-E016-40F6-8E89-31D327521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5314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1800" b="1" dirty="0">
                <a:solidFill>
                  <a:schemeClr val="tx1"/>
                </a:solidFill>
              </a:rPr>
              <a:t>Tanımlar, genel öneriler, tarama kültürlerinin alınması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1800" b="1" dirty="0">
                <a:solidFill>
                  <a:schemeClr val="tx1"/>
                </a:solidFill>
              </a:rPr>
              <a:t>Etkene göre tarama ve izolasyon önerileri</a:t>
            </a:r>
            <a:endParaRPr lang="tr-TR" sz="1600" b="1" dirty="0">
              <a:solidFill>
                <a:schemeClr val="tx1"/>
              </a:solidFill>
            </a:endParaRPr>
          </a:p>
          <a:p>
            <a:pPr marL="578358" lvl="1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ESBL (+)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Enterobacterales</a:t>
            </a:r>
            <a:endParaRPr lang="tr-TR" dirty="0">
              <a:solidFill>
                <a:schemeClr val="tx1">
                  <a:lumMod val="50000"/>
                </a:schemeClr>
              </a:solidFill>
            </a:endParaRPr>
          </a:p>
          <a:p>
            <a:pPr marL="578358" lvl="1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Karbapeneme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dirençli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Enterobacterales</a:t>
            </a:r>
            <a:r>
              <a:rPr lang="tr-TR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(KDE) </a:t>
            </a:r>
          </a:p>
          <a:p>
            <a:pPr marL="578358" lvl="1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Karbapeneme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dirençli </a:t>
            </a:r>
            <a:r>
              <a:rPr lang="tr-TR" i="1" dirty="0" err="1">
                <a:solidFill>
                  <a:schemeClr val="tx1">
                    <a:lumMod val="50000"/>
                  </a:schemeClr>
                </a:solidFill>
              </a:rPr>
              <a:t>Acinetobacter</a:t>
            </a:r>
            <a:r>
              <a:rPr lang="tr-TR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i="1" dirty="0" err="1">
                <a:solidFill>
                  <a:schemeClr val="tx1">
                    <a:lumMod val="50000"/>
                  </a:schemeClr>
                </a:solidFill>
              </a:rPr>
              <a:t>baumanni</a:t>
            </a:r>
            <a:r>
              <a:rPr lang="tr-TR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(KDAB) ve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karbapeneme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dirençli</a:t>
            </a:r>
            <a:r>
              <a:rPr lang="tr-TR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i="1" dirty="0" err="1">
                <a:solidFill>
                  <a:schemeClr val="tx1">
                    <a:lumMod val="50000"/>
                  </a:schemeClr>
                </a:solidFill>
              </a:rPr>
              <a:t>Pseudomonas</a:t>
            </a:r>
            <a:r>
              <a:rPr lang="tr-TR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i="1" dirty="0" err="1">
                <a:solidFill>
                  <a:schemeClr val="tx1">
                    <a:lumMod val="50000"/>
                  </a:schemeClr>
                </a:solidFill>
              </a:rPr>
              <a:t>aeruginosa</a:t>
            </a:r>
            <a:r>
              <a:rPr lang="tr-TR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(KDPA)</a:t>
            </a:r>
          </a:p>
          <a:p>
            <a:pPr marL="578358" lvl="1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Metisiline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dirençli </a:t>
            </a:r>
            <a:r>
              <a:rPr lang="tr-TR" i="1" dirty="0">
                <a:solidFill>
                  <a:schemeClr val="tx1">
                    <a:lumMod val="50000"/>
                  </a:schemeClr>
                </a:solidFill>
              </a:rPr>
              <a:t>S. </a:t>
            </a:r>
            <a:r>
              <a:rPr lang="tr-TR" i="1" dirty="0" err="1">
                <a:solidFill>
                  <a:schemeClr val="tx1">
                    <a:lumMod val="50000"/>
                  </a:schemeClr>
                </a:solidFill>
              </a:rPr>
              <a:t>aureus</a:t>
            </a:r>
            <a:r>
              <a:rPr lang="tr-TR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(MRSA) ile ilgili öneriler</a:t>
            </a:r>
          </a:p>
          <a:p>
            <a:pPr marL="578358" lvl="1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Vankomisine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dirençli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enterokok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(VRE) ile ilgili öneriler</a:t>
            </a:r>
          </a:p>
          <a:p>
            <a:pPr marL="578358" lvl="1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i="1" dirty="0" err="1">
                <a:solidFill>
                  <a:schemeClr val="tx1">
                    <a:lumMod val="50000"/>
                  </a:schemeClr>
                </a:solidFill>
              </a:rPr>
              <a:t>Candidozyma</a:t>
            </a:r>
            <a:r>
              <a:rPr lang="tr-TR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i="1" dirty="0" err="1">
                <a:solidFill>
                  <a:schemeClr val="tx1">
                    <a:lumMod val="50000"/>
                  </a:schemeClr>
                </a:solidFill>
              </a:rPr>
              <a:t>auris</a:t>
            </a:r>
            <a:r>
              <a:rPr lang="tr-TR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ile ilgili öneriler</a:t>
            </a:r>
            <a:endParaRPr lang="tr-TR" i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1800" b="1" dirty="0">
                <a:solidFill>
                  <a:schemeClr val="tx1"/>
                </a:solidFill>
              </a:rPr>
              <a:t>İzolasyon önerilerinin </a:t>
            </a:r>
            <a:r>
              <a:rPr lang="tr-TR" sz="1800" b="1" dirty="0" err="1">
                <a:solidFill>
                  <a:schemeClr val="tx1"/>
                </a:solidFill>
              </a:rPr>
              <a:t>önceliklendirilmesi</a:t>
            </a:r>
            <a:endParaRPr lang="tr-TR" sz="1800" b="1" i="1" dirty="0">
              <a:solidFill>
                <a:schemeClr val="tx1"/>
              </a:solidFill>
            </a:endParaRPr>
          </a:p>
          <a:p>
            <a:endParaRPr lang="tr-TR" sz="2000" b="1" i="1" dirty="0">
              <a:solidFill>
                <a:schemeClr val="tx1"/>
              </a:solidFill>
              <a:highlight>
                <a:srgbClr val="FFFF00"/>
              </a:highlight>
              <a:latin typeface="Calibri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tr-TR" sz="2000" b="1" i="1" dirty="0">
                <a:solidFill>
                  <a:schemeClr val="tx1"/>
                </a:solidFill>
                <a:latin typeface="Calibri"/>
              </a:rPr>
              <a:t> Sunum içeriği güncel uluslararası rehberlere dayanılarak hazırlanmıştır. Her hastanenin enfeksiyon kontrol komitesinin, bu bilgiler ışığında kurumsal rehberini ilgili birimlerle birlikte hazırlaması önerilir.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932526B-48E5-477F-897E-147E87C09E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35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3790A53-ADE5-477F-9B44-FAB89279D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14393"/>
          </a:xfrm>
        </p:spPr>
        <p:txBody>
          <a:bodyPr>
            <a:normAutofit/>
          </a:bodyPr>
          <a:lstStyle/>
          <a:p>
            <a:r>
              <a:rPr lang="tr-TR" sz="3800" b="1" dirty="0" err="1">
                <a:solidFill>
                  <a:schemeClr val="accent1"/>
                </a:solidFill>
                <a:latin typeface="+mn-lt"/>
              </a:rPr>
              <a:t>Karbapeneme</a:t>
            </a:r>
            <a:r>
              <a:rPr lang="tr-TR" sz="3800" b="1" dirty="0">
                <a:solidFill>
                  <a:schemeClr val="accent1"/>
                </a:solidFill>
                <a:latin typeface="+mn-lt"/>
              </a:rPr>
              <a:t> Dirençli Gram Negatiflerin Taranması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F94A298-938B-4970-817B-799106F8C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26844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Karbapeneme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dirençli mikroorganizmaların taranması ile ilgili literatürde pek çok çalışma vardır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500" dirty="0">
                <a:solidFill>
                  <a:schemeClr val="tx1">
                    <a:lumMod val="50000"/>
                  </a:schemeClr>
                </a:solidFill>
              </a:rPr>
              <a:t> Çoğu çalışmada aktif tarama kültürlerinin adapte edilmesi ile enfeksiyon/</a:t>
            </a:r>
            <a:r>
              <a:rPr lang="tr-TR" sz="1500" dirty="0" err="1">
                <a:solidFill>
                  <a:schemeClr val="tx1">
                    <a:lumMod val="50000"/>
                  </a:schemeClr>
                </a:solidFill>
              </a:rPr>
              <a:t>kolonizasyon</a:t>
            </a:r>
            <a:r>
              <a:rPr lang="tr-TR" sz="1500" dirty="0">
                <a:solidFill>
                  <a:schemeClr val="tx1">
                    <a:lumMod val="50000"/>
                  </a:schemeClr>
                </a:solidFill>
              </a:rPr>
              <a:t> oranlarında azalma görülmüşse de hastane yatış süresi ve tüm sebeplere bağlı </a:t>
            </a:r>
            <a:r>
              <a:rPr lang="tr-TR" sz="1500" dirty="0" err="1">
                <a:solidFill>
                  <a:schemeClr val="tx1">
                    <a:lumMod val="50000"/>
                  </a:schemeClr>
                </a:solidFill>
              </a:rPr>
              <a:t>mortalitede</a:t>
            </a:r>
            <a:r>
              <a:rPr lang="tr-TR" sz="1500" dirty="0">
                <a:solidFill>
                  <a:schemeClr val="tx1">
                    <a:lumMod val="50000"/>
                  </a:schemeClr>
                </a:solidFill>
              </a:rPr>
              <a:t> azalma izlenmemiştir*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500" dirty="0">
                <a:solidFill>
                  <a:schemeClr val="tx1">
                    <a:lumMod val="50000"/>
                  </a:schemeClr>
                </a:solidFill>
              </a:rPr>
              <a:t> Çalışmalar, heterojen hasta gruplarını ve tarama yöntemlerini içermektedir ve genellikle tarama kültürleri bir demet (</a:t>
            </a:r>
            <a:r>
              <a:rPr lang="tr-TR" sz="1500" dirty="0" err="1">
                <a:solidFill>
                  <a:schemeClr val="tx1">
                    <a:lumMod val="50000"/>
                  </a:schemeClr>
                </a:solidFill>
              </a:rPr>
              <a:t>bundle</a:t>
            </a:r>
            <a:r>
              <a:rPr lang="tr-TR" sz="1500" dirty="0">
                <a:solidFill>
                  <a:schemeClr val="tx1">
                    <a:lumMod val="50000"/>
                  </a:schemeClr>
                </a:solidFill>
              </a:rPr>
              <a:t>) dahilinde uygulanmıştır; bu nedenle taramanın izole etkisinin gösterilmesi zordur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Bu nedenlerle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karbapenem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dirençli gram negatif bakterilerin taranması ile ilgili çok kesin öneriler yoktur</a:t>
            </a:r>
            <a:endParaRPr lang="tr-TR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tr-TR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E04745E-A1E2-44C4-A5F4-FD8A0F6EECC5}"/>
              </a:ext>
            </a:extLst>
          </p:cNvPr>
          <p:cNvSpPr txBox="1"/>
          <p:nvPr/>
        </p:nvSpPr>
        <p:spPr>
          <a:xfrm>
            <a:off x="211667" y="6417508"/>
            <a:ext cx="1190844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100" b="0" i="0" dirty="0">
                <a:solidFill>
                  <a:schemeClr val="bg1"/>
                </a:solidFill>
                <a:effectLst/>
              </a:rPr>
              <a:t>*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Verdugo-Paiva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et al.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Am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J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Infect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Control. 2022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Dec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; 50(12):1381-1388 </a:t>
            </a:r>
          </a:p>
          <a:p>
            <a:pPr algn="ctr"/>
            <a:r>
              <a:rPr lang="tr-TR" sz="1100" b="0" i="0" u="none" strike="noStrike" baseline="0" dirty="0">
                <a:solidFill>
                  <a:schemeClr val="bg1"/>
                </a:solidFill>
              </a:rPr>
              <a:t>**</a:t>
            </a:r>
            <a:r>
              <a:rPr lang="en-US" sz="1100" b="0" i="0" u="none" strike="noStrike" baseline="0" dirty="0">
                <a:solidFill>
                  <a:schemeClr val="bg1"/>
                </a:solidFill>
              </a:rPr>
              <a:t>ESCMID guidelines for the management of the infection control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1100" b="0" i="0" u="none" strike="noStrike" baseline="0" dirty="0">
                <a:solidFill>
                  <a:schemeClr val="bg1"/>
                </a:solidFill>
              </a:rPr>
              <a:t>measures to reduce transmission of multidrug-resistant Gram-negative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bacteria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in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hospitalized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patients</a:t>
            </a:r>
            <a:endParaRPr lang="tr-TR" sz="1100" dirty="0">
              <a:solidFill>
                <a:schemeClr val="bg1"/>
              </a:solidFill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7CBA2E84-CF2B-4780-B422-B745E0EF9521}"/>
              </a:ext>
            </a:extLst>
          </p:cNvPr>
          <p:cNvSpPr/>
          <p:nvPr/>
        </p:nvSpPr>
        <p:spPr>
          <a:xfrm>
            <a:off x="970279" y="4275666"/>
            <a:ext cx="10185401" cy="15739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1600" b="1" dirty="0">
                <a:solidFill>
                  <a:schemeClr val="tx1">
                    <a:lumMod val="50000"/>
                  </a:schemeClr>
                </a:solidFill>
              </a:rPr>
              <a:t>ESCMID 2014 kılavuzu**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600" b="1" dirty="0">
                <a:solidFill>
                  <a:schemeClr val="tx1">
                    <a:lumMod val="50000"/>
                  </a:schemeClr>
                </a:solidFill>
              </a:rPr>
              <a:t>Salgın durumunda 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ÇİD- Gram negatif basiller için aktif tarama kültürleri alınmasını güçlü bir şekilde önermektedir</a:t>
            </a:r>
          </a:p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600" b="1" dirty="0">
                <a:solidFill>
                  <a:schemeClr val="tx1">
                    <a:lumMod val="50000"/>
                  </a:schemeClr>
                </a:solidFill>
              </a:rPr>
              <a:t>Endemik durum 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için tarama kültürü alınmasının, ÇİD- Gram negatif basil yayılımını kontrol etmek için temel önlemlere dahil edilmemesini ve yalnızca ek bir önlem olarak uygulanmasını önerilmektedir</a:t>
            </a:r>
          </a:p>
        </p:txBody>
      </p:sp>
    </p:spTree>
    <p:extLst>
      <p:ext uri="{BB962C8B-B14F-4D97-AF65-F5344CB8AC3E}">
        <p14:creationId xmlns:p14="http://schemas.microsoft.com/office/powerpoint/2010/main" val="2351995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F672-1121-9F0F-62A2-D4CB0456C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036A7649-128E-9B84-75A9-9B3CA974B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888" y="1919459"/>
            <a:ext cx="10058400" cy="2487077"/>
          </a:xfrm>
          <a:solidFill>
            <a:schemeClr val="accent2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pPr algn="ctr"/>
            <a:r>
              <a:rPr lang="tr-TR" sz="5400" b="1" dirty="0" err="1">
                <a:solidFill>
                  <a:schemeClr val="bg1"/>
                </a:solidFill>
                <a:latin typeface="+mn-lt"/>
              </a:rPr>
              <a:t>Karbapeneme</a:t>
            </a:r>
            <a:r>
              <a:rPr lang="tr-TR" sz="5400" b="1" dirty="0">
                <a:solidFill>
                  <a:schemeClr val="bg1"/>
                </a:solidFill>
                <a:latin typeface="+mn-lt"/>
              </a:rPr>
              <a:t> Dirençli</a:t>
            </a:r>
            <a:br>
              <a:rPr lang="tr-TR" sz="5400" b="1" dirty="0">
                <a:solidFill>
                  <a:schemeClr val="bg1"/>
                </a:solidFill>
                <a:latin typeface="+mn-lt"/>
              </a:rPr>
            </a:br>
            <a:r>
              <a:rPr lang="tr-TR" sz="5400" b="1" dirty="0">
                <a:solidFill>
                  <a:schemeClr val="bg1"/>
                </a:solidFill>
                <a:latin typeface="+mn-lt"/>
              </a:rPr>
              <a:t>Enterobacterales</a:t>
            </a:r>
            <a:r>
              <a:rPr lang="tr-TR" sz="5400" b="1" i="1" dirty="0">
                <a:solidFill>
                  <a:schemeClr val="bg1"/>
                </a:solidFill>
                <a:latin typeface="+mn-lt"/>
              </a:rPr>
              <a:t> </a:t>
            </a:r>
            <a:br>
              <a:rPr lang="tr-TR" sz="5400" b="1" i="1" dirty="0">
                <a:solidFill>
                  <a:schemeClr val="bg1"/>
                </a:solidFill>
                <a:latin typeface="+mn-lt"/>
              </a:rPr>
            </a:br>
            <a:r>
              <a:rPr lang="tr-TR" sz="5400" b="1" dirty="0">
                <a:solidFill>
                  <a:schemeClr val="bg1"/>
                </a:solidFill>
                <a:latin typeface="+mn-lt"/>
              </a:rPr>
              <a:t>(KDE)</a:t>
            </a:r>
            <a:endParaRPr lang="tr-TR" sz="5400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470F11D4-11B7-6568-61A7-E2E8EEAE7A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47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6C164B-91B7-4221-8753-8E95F5247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354491" cy="1450757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7030A0"/>
                </a:solidFill>
                <a:latin typeface="+mn-lt"/>
              </a:rPr>
              <a:t>Sağlık Kuruluşlarında KDE Taraması Yapılmalı mı? Ne Zaman Yapılmalı?</a:t>
            </a:r>
            <a:endParaRPr lang="tr-TR" sz="38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6F2E5CC-C9A4-4E87-8AFC-C5B48C552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0997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Dünya sağlık örgütü (DSÖ)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,</a:t>
            </a: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asemptomatik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KDE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kolonizasyonu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için tarama kültürlerinin yerel epidemiyoloji ve risk değerlendirmesi yapılarak alınmasını önermektedir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Genel olarak KDE bulaş riskinin yüksek olduğu durumlarda (</a:t>
            </a: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daha önce KDE ile </a:t>
            </a:r>
            <a:r>
              <a:rPr lang="tr-TR" sz="1700" b="1" dirty="0" err="1">
                <a:solidFill>
                  <a:schemeClr val="tx1">
                    <a:lumMod val="50000"/>
                  </a:schemeClr>
                </a:solidFill>
              </a:rPr>
              <a:t>kolonizasyon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tr-TR" sz="1700" b="1" dirty="0" err="1">
                <a:solidFill>
                  <a:schemeClr val="tx1">
                    <a:lumMod val="50000"/>
                  </a:schemeClr>
                </a:solidFill>
              </a:rPr>
              <a:t>KDE’li</a:t>
            </a: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 hasta ile temas 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veya </a:t>
            </a:r>
            <a:r>
              <a:rPr lang="tr-TR" sz="1700" b="1" dirty="0" err="1">
                <a:solidFill>
                  <a:schemeClr val="tx1">
                    <a:lumMod val="50000"/>
                  </a:schemeClr>
                </a:solidFill>
              </a:rPr>
              <a:t>KDE’nin</a:t>
            </a: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 endemik olması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) tarama önerilir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0D4D1BD-B7D9-454C-BE01-DE9B92B68F0C}"/>
              </a:ext>
            </a:extLst>
          </p:cNvPr>
          <p:cNvSpPr txBox="1"/>
          <p:nvPr/>
        </p:nvSpPr>
        <p:spPr>
          <a:xfrm>
            <a:off x="-138022" y="6396335"/>
            <a:ext cx="120050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tr-TR" sz="1100" dirty="0">
                <a:solidFill>
                  <a:schemeClr val="bg1"/>
                </a:solidFill>
              </a:rPr>
              <a:t>WHO, </a:t>
            </a:r>
            <a:r>
              <a:rPr lang="tr-TR" sz="1100" dirty="0" err="1">
                <a:solidFill>
                  <a:schemeClr val="bg1"/>
                </a:solidFill>
              </a:rPr>
              <a:t>Guidelines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for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the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prevention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and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control</a:t>
            </a:r>
            <a:r>
              <a:rPr lang="tr-TR" sz="1100" dirty="0">
                <a:solidFill>
                  <a:schemeClr val="bg1"/>
                </a:solidFill>
              </a:rPr>
              <a:t> of </a:t>
            </a:r>
            <a:r>
              <a:rPr lang="tr-TR" sz="1100" dirty="0" err="1">
                <a:solidFill>
                  <a:schemeClr val="bg1"/>
                </a:solidFill>
              </a:rPr>
              <a:t>carbapenem-resistant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Enterobacteriaceae</a:t>
            </a:r>
            <a:r>
              <a:rPr lang="tr-TR" sz="1100" dirty="0">
                <a:solidFill>
                  <a:schemeClr val="bg1"/>
                </a:solidFill>
              </a:rPr>
              <a:t>, </a:t>
            </a:r>
            <a:r>
              <a:rPr lang="tr-TR" sz="1100" dirty="0" err="1">
                <a:solidFill>
                  <a:schemeClr val="bg1"/>
                </a:solidFill>
              </a:rPr>
              <a:t>Acinetobacter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baumannii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and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Pseudomonas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aeruginosa</a:t>
            </a:r>
            <a:r>
              <a:rPr lang="tr-TR" sz="1100" dirty="0">
                <a:solidFill>
                  <a:schemeClr val="bg1"/>
                </a:solidFill>
              </a:rPr>
              <a:t> in </a:t>
            </a:r>
            <a:r>
              <a:rPr lang="tr-TR" sz="1100" dirty="0" err="1">
                <a:solidFill>
                  <a:schemeClr val="bg1"/>
                </a:solidFill>
              </a:rPr>
              <a:t>health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care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facilities</a:t>
            </a:r>
            <a:r>
              <a:rPr lang="tr-TR" sz="1100" dirty="0">
                <a:solidFill>
                  <a:schemeClr val="bg1"/>
                </a:solidFill>
              </a:rPr>
              <a:t>, 2017</a:t>
            </a:r>
          </a:p>
          <a:p>
            <a:pPr lvl="1" algn="ctr"/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Screening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for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carriage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of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carbapenem-resistant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Enterobacteriaceae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in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settings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of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high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endemicity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: a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position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paper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from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an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Italian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working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group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on CRE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infections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, 2019</a:t>
            </a:r>
            <a:endParaRPr lang="tr-TR" sz="1100" dirty="0">
              <a:solidFill>
                <a:schemeClr val="bg1"/>
              </a:solidFill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54D7084B-5C8C-4111-82C3-2E812DAAF69A}"/>
              </a:ext>
            </a:extLst>
          </p:cNvPr>
          <p:cNvSpPr/>
          <p:nvPr/>
        </p:nvSpPr>
        <p:spPr>
          <a:xfrm>
            <a:off x="909319" y="4104947"/>
            <a:ext cx="10185401" cy="15739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KDE’ler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ülkemizde sıklıklarının giderek artması, klinik olarak ciddi enfeksiyonlara yol açması ve tedavide kullanılan antibiyotik seçeneklerinin sınırlı olması nedeniyle tarama açısından diğer gram negatif basillere göre öncelikli bir konumdadır.</a:t>
            </a:r>
          </a:p>
        </p:txBody>
      </p:sp>
    </p:spTree>
    <p:extLst>
      <p:ext uri="{BB962C8B-B14F-4D97-AF65-F5344CB8AC3E}">
        <p14:creationId xmlns:p14="http://schemas.microsoft.com/office/powerpoint/2010/main" val="483689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BC5D8C-E2D2-4E9C-A3D8-15C43508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>
                <a:solidFill>
                  <a:srgbClr val="7030A0"/>
                </a:solidFill>
                <a:latin typeface="+mn-lt"/>
              </a:rPr>
              <a:t>Hangi Hastalar KDE Taraması İçin Önceliklidir?</a:t>
            </a:r>
            <a:endParaRPr lang="tr-TR" sz="3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055D04A-7F4B-4074-B972-124D84845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tr-TR" sz="1800" b="1" dirty="0">
                <a:solidFill>
                  <a:schemeClr val="tx1">
                    <a:lumMod val="50000"/>
                  </a:schemeClr>
                </a:solidFill>
              </a:rPr>
              <a:t>1</a:t>
            </a: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. Epidemiyolojik faktörler:  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Bulaş riski yüksek olan gruplar şunlardır: 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Daha önce KDE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kolonizasyonu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veya enfeksiyonu öyküsü olan hastalar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KDE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kolonizasyonu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veya enfeksiyonu olan hastalarla temas etmiş olan veya temas riski olanlar (örneğin, aynı odada, aynı ünitede veya aynı serviste bulunan hastalar)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Başka bir sağlık kuruluşundan veya uzun süreli bakım merkezinden gelen hastalar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Son 12 ay içinde hastane yatışı öyküsü olan hastalar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2.  Hasta ile ilişkili risk faktörler: 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Klinik açıdan bakıldığında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kolonizasyonun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invaziv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hastalık için yüksek risk oluşturduğu durumlarda da tarama önceliklidir. Bu açıdan en yüksek riskli gruplar şunlardır: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Ciddi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immünsüpresif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hastalar (transplantasyon, hematoloji üniteleri vb.)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Yoğun bakım hastaları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Majör cerrahi geçiren hastalar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FE3F247-4104-4668-B514-366B7B6BADEF}"/>
              </a:ext>
            </a:extLst>
          </p:cNvPr>
          <p:cNvSpPr txBox="1"/>
          <p:nvPr/>
        </p:nvSpPr>
        <p:spPr>
          <a:xfrm>
            <a:off x="-138022" y="6396335"/>
            <a:ext cx="120050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tr-TR" sz="1100" dirty="0">
                <a:solidFill>
                  <a:schemeClr val="bg1"/>
                </a:solidFill>
              </a:rPr>
              <a:t>WHO, </a:t>
            </a:r>
            <a:r>
              <a:rPr lang="tr-TR" sz="1100" dirty="0" err="1">
                <a:solidFill>
                  <a:schemeClr val="bg1"/>
                </a:solidFill>
              </a:rPr>
              <a:t>Guidelines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for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the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prevention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and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control</a:t>
            </a:r>
            <a:r>
              <a:rPr lang="tr-TR" sz="1100" dirty="0">
                <a:solidFill>
                  <a:schemeClr val="bg1"/>
                </a:solidFill>
              </a:rPr>
              <a:t> of </a:t>
            </a:r>
            <a:r>
              <a:rPr lang="tr-TR" sz="1100" dirty="0" err="1">
                <a:solidFill>
                  <a:schemeClr val="bg1"/>
                </a:solidFill>
              </a:rPr>
              <a:t>carbapenem-resistant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Enterobacteriaceae</a:t>
            </a:r>
            <a:r>
              <a:rPr lang="tr-TR" sz="1100" dirty="0">
                <a:solidFill>
                  <a:schemeClr val="bg1"/>
                </a:solidFill>
              </a:rPr>
              <a:t>, </a:t>
            </a:r>
            <a:r>
              <a:rPr lang="tr-TR" sz="1100" dirty="0" err="1">
                <a:solidFill>
                  <a:schemeClr val="bg1"/>
                </a:solidFill>
              </a:rPr>
              <a:t>Acinetobacter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baumannii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and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Pseudomonas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aeruginosa</a:t>
            </a:r>
            <a:r>
              <a:rPr lang="tr-TR" sz="1100" dirty="0">
                <a:solidFill>
                  <a:schemeClr val="bg1"/>
                </a:solidFill>
              </a:rPr>
              <a:t> in </a:t>
            </a:r>
            <a:r>
              <a:rPr lang="tr-TR" sz="1100" dirty="0" err="1">
                <a:solidFill>
                  <a:schemeClr val="bg1"/>
                </a:solidFill>
              </a:rPr>
              <a:t>health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care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facilities</a:t>
            </a:r>
            <a:r>
              <a:rPr lang="tr-TR" sz="1100" dirty="0">
                <a:solidFill>
                  <a:schemeClr val="bg1"/>
                </a:solidFill>
              </a:rPr>
              <a:t>, 2017</a:t>
            </a:r>
          </a:p>
          <a:p>
            <a:pPr lvl="1" algn="ctr"/>
            <a:r>
              <a:rPr lang="tr-TR" sz="1100" b="0" i="0" dirty="0" err="1">
                <a:solidFill>
                  <a:schemeClr val="bg1"/>
                </a:solidFill>
                <a:effectLst/>
              </a:rPr>
              <a:t>Screening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for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carriage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of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carbapenem-resistant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Enterobacteriaceae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in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settings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of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high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endemicity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: a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position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paper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from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an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Italian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working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group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on CRE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infections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, 2019</a:t>
            </a:r>
            <a:endParaRPr lang="tr-T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89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025B6D-4A18-465E-86F3-499414DD3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>
                <a:solidFill>
                  <a:srgbClr val="7030A0"/>
                </a:solidFill>
                <a:latin typeface="+mn-lt"/>
              </a:rPr>
              <a:t>Tarama İçin Hangi Numuneler Kullanılmalı?</a:t>
            </a:r>
            <a:endParaRPr lang="tr-TR" sz="3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D7D7180-FF95-4D2C-AD65-ACE69802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400" dirty="0">
                <a:solidFill>
                  <a:schemeClr val="tx1">
                    <a:lumMod val="50000"/>
                  </a:schemeClr>
                </a:solidFill>
              </a:rPr>
              <a:t>Genellikle </a:t>
            </a:r>
            <a:r>
              <a:rPr lang="tr-TR" sz="2400" b="1" dirty="0" err="1">
                <a:solidFill>
                  <a:schemeClr val="tx1">
                    <a:lumMod val="50000"/>
                  </a:schemeClr>
                </a:solidFill>
              </a:rPr>
              <a:t>rektal</a:t>
            </a:r>
            <a:r>
              <a:rPr lang="tr-TR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2400" b="1" dirty="0" err="1">
                <a:solidFill>
                  <a:schemeClr val="tx1">
                    <a:lumMod val="50000"/>
                  </a:schemeClr>
                </a:solidFill>
              </a:rPr>
              <a:t>sürüntü</a:t>
            </a:r>
            <a:r>
              <a:rPr lang="tr-TR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2400" dirty="0">
                <a:solidFill>
                  <a:schemeClr val="tx1">
                    <a:lumMod val="50000"/>
                  </a:schemeClr>
                </a:solidFill>
              </a:rPr>
              <a:t>önerilir, alternatif olarak </a:t>
            </a:r>
            <a:r>
              <a:rPr lang="tr-TR" sz="2400" b="1" dirty="0">
                <a:solidFill>
                  <a:schemeClr val="tx1">
                    <a:lumMod val="50000"/>
                  </a:schemeClr>
                </a:solidFill>
              </a:rPr>
              <a:t>gaita</a:t>
            </a:r>
            <a:r>
              <a:rPr lang="tr-TR" sz="2400" dirty="0">
                <a:solidFill>
                  <a:schemeClr val="tx1">
                    <a:lumMod val="50000"/>
                  </a:schemeClr>
                </a:solidFill>
              </a:rPr>
              <a:t> veya </a:t>
            </a:r>
            <a:r>
              <a:rPr lang="tr-TR" sz="2400" b="1" dirty="0" err="1">
                <a:solidFill>
                  <a:schemeClr val="tx1">
                    <a:lumMod val="50000"/>
                  </a:schemeClr>
                </a:solidFill>
              </a:rPr>
              <a:t>perianal</a:t>
            </a:r>
            <a:r>
              <a:rPr lang="tr-TR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2400" b="1" dirty="0" err="1">
                <a:solidFill>
                  <a:schemeClr val="tx1">
                    <a:lumMod val="50000"/>
                  </a:schemeClr>
                </a:solidFill>
              </a:rPr>
              <a:t>sürüntü</a:t>
            </a:r>
            <a:r>
              <a:rPr lang="tr-TR" sz="24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2400" dirty="0">
                <a:solidFill>
                  <a:schemeClr val="tx1">
                    <a:lumMod val="50000"/>
                  </a:schemeClr>
                </a:solidFill>
              </a:rPr>
              <a:t>kullanılabilir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dirty="0" err="1">
                <a:solidFill>
                  <a:schemeClr val="tx1">
                    <a:lumMod val="50000"/>
                  </a:schemeClr>
                </a:solidFill>
              </a:rPr>
              <a:t>Rektal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2000" dirty="0" err="1">
                <a:solidFill>
                  <a:schemeClr val="tx1">
                    <a:lumMod val="50000"/>
                  </a:schemeClr>
                </a:solidFill>
              </a:rPr>
              <a:t>sürüntü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alınırken kültür çubuğu anal </a:t>
            </a:r>
            <a:r>
              <a:rPr lang="tr-TR" sz="2000" dirty="0" err="1">
                <a:solidFill>
                  <a:schemeClr val="tx1">
                    <a:lumMod val="50000"/>
                  </a:schemeClr>
                </a:solidFill>
              </a:rPr>
              <a:t>sfinkterlerden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3-4 cm kadar içeriye itilmeli, nazikçe çevrilmeli ve çıkarılmalıdır, bu işlem öncesi normal </a:t>
            </a:r>
            <a:r>
              <a:rPr lang="tr-TR" sz="2000" dirty="0" err="1">
                <a:solidFill>
                  <a:schemeClr val="tx1">
                    <a:lumMod val="50000"/>
                  </a:schemeClr>
                </a:solidFill>
              </a:rPr>
              <a:t>salin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ile kültür çubuğu ıslatılabilir, ideal bir </a:t>
            </a:r>
            <a:r>
              <a:rPr lang="tr-TR" sz="2000" dirty="0" err="1">
                <a:solidFill>
                  <a:schemeClr val="tx1">
                    <a:lumMod val="50000"/>
                  </a:schemeClr>
                </a:solidFill>
              </a:rPr>
              <a:t>rektal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2000" dirty="0" err="1">
                <a:solidFill>
                  <a:schemeClr val="tx1">
                    <a:lumMod val="50000"/>
                  </a:schemeClr>
                </a:solidFill>
              </a:rPr>
              <a:t>sürüntüde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gaita </a:t>
            </a:r>
            <a:r>
              <a:rPr lang="tr-TR" sz="2000" dirty="0" err="1">
                <a:solidFill>
                  <a:schemeClr val="tx1">
                    <a:lumMod val="50000"/>
                  </a:schemeClr>
                </a:solidFill>
              </a:rPr>
              <a:t>bulaşı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görülmelidir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2000" dirty="0" err="1">
                <a:solidFill>
                  <a:schemeClr val="tx1">
                    <a:lumMod val="50000"/>
                  </a:schemeClr>
                </a:solidFill>
              </a:rPr>
              <a:t>Perianal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2000" dirty="0" err="1">
                <a:solidFill>
                  <a:schemeClr val="tx1">
                    <a:lumMod val="50000"/>
                  </a:schemeClr>
                </a:solidFill>
              </a:rPr>
              <a:t>sürüntü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, daha çok </a:t>
            </a:r>
            <a:r>
              <a:rPr lang="tr-TR" sz="2000" dirty="0" err="1">
                <a:solidFill>
                  <a:schemeClr val="tx1">
                    <a:lumMod val="50000"/>
                  </a:schemeClr>
                </a:solidFill>
              </a:rPr>
              <a:t>nötropenik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hastalar ve </a:t>
            </a:r>
            <a:r>
              <a:rPr lang="tr-TR" sz="2000" dirty="0" err="1">
                <a:solidFill>
                  <a:schemeClr val="tx1">
                    <a:lumMod val="50000"/>
                  </a:schemeClr>
                </a:solidFill>
              </a:rPr>
              <a:t>yenidoğanlar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gibi </a:t>
            </a:r>
            <a:r>
              <a:rPr lang="tr-TR" sz="2000" dirty="0" err="1">
                <a:solidFill>
                  <a:schemeClr val="tx1">
                    <a:lumMod val="50000"/>
                  </a:schemeClr>
                </a:solidFill>
              </a:rPr>
              <a:t>rektal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2000" dirty="0" err="1">
                <a:solidFill>
                  <a:schemeClr val="tx1">
                    <a:lumMod val="50000"/>
                  </a:schemeClr>
                </a:solidFill>
              </a:rPr>
              <a:t>sürüntü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almanın uygun olmadığı hastalarda tercih edilir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26C50919-ED0A-41C8-ADA6-260E0BA2143C}"/>
              </a:ext>
            </a:extLst>
          </p:cNvPr>
          <p:cNvSpPr txBox="1"/>
          <p:nvPr/>
        </p:nvSpPr>
        <p:spPr>
          <a:xfrm>
            <a:off x="-138022" y="6396335"/>
            <a:ext cx="120050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tr-TR" sz="1200" dirty="0">
                <a:solidFill>
                  <a:schemeClr val="bg1"/>
                </a:solidFill>
              </a:rPr>
              <a:t>WHO, </a:t>
            </a:r>
            <a:r>
              <a:rPr lang="tr-TR" sz="1200" dirty="0" err="1">
                <a:solidFill>
                  <a:schemeClr val="bg1"/>
                </a:solidFill>
              </a:rPr>
              <a:t>Guidelines</a:t>
            </a:r>
            <a:r>
              <a:rPr lang="tr-TR" sz="1200" dirty="0">
                <a:solidFill>
                  <a:schemeClr val="bg1"/>
                </a:solidFill>
              </a:rPr>
              <a:t> </a:t>
            </a:r>
            <a:r>
              <a:rPr lang="tr-TR" sz="1200" dirty="0" err="1">
                <a:solidFill>
                  <a:schemeClr val="bg1"/>
                </a:solidFill>
              </a:rPr>
              <a:t>for</a:t>
            </a:r>
            <a:r>
              <a:rPr lang="tr-TR" sz="1200" dirty="0">
                <a:solidFill>
                  <a:schemeClr val="bg1"/>
                </a:solidFill>
              </a:rPr>
              <a:t> </a:t>
            </a:r>
            <a:r>
              <a:rPr lang="tr-TR" sz="1200" dirty="0" err="1">
                <a:solidFill>
                  <a:schemeClr val="bg1"/>
                </a:solidFill>
              </a:rPr>
              <a:t>the</a:t>
            </a:r>
            <a:r>
              <a:rPr lang="tr-TR" sz="1200" dirty="0">
                <a:solidFill>
                  <a:schemeClr val="bg1"/>
                </a:solidFill>
              </a:rPr>
              <a:t> </a:t>
            </a:r>
            <a:r>
              <a:rPr lang="tr-TR" sz="1200" dirty="0" err="1">
                <a:solidFill>
                  <a:schemeClr val="bg1"/>
                </a:solidFill>
              </a:rPr>
              <a:t>prevention</a:t>
            </a:r>
            <a:r>
              <a:rPr lang="tr-TR" sz="1200" dirty="0">
                <a:solidFill>
                  <a:schemeClr val="bg1"/>
                </a:solidFill>
              </a:rPr>
              <a:t> </a:t>
            </a:r>
            <a:r>
              <a:rPr lang="tr-TR" sz="1200" dirty="0" err="1">
                <a:solidFill>
                  <a:schemeClr val="bg1"/>
                </a:solidFill>
              </a:rPr>
              <a:t>and</a:t>
            </a:r>
            <a:r>
              <a:rPr lang="tr-TR" sz="1200" dirty="0">
                <a:solidFill>
                  <a:schemeClr val="bg1"/>
                </a:solidFill>
              </a:rPr>
              <a:t> </a:t>
            </a:r>
            <a:r>
              <a:rPr lang="tr-TR" sz="1200" dirty="0" err="1">
                <a:solidFill>
                  <a:schemeClr val="bg1"/>
                </a:solidFill>
              </a:rPr>
              <a:t>control</a:t>
            </a:r>
            <a:r>
              <a:rPr lang="tr-TR" sz="1200" dirty="0">
                <a:solidFill>
                  <a:schemeClr val="bg1"/>
                </a:solidFill>
              </a:rPr>
              <a:t> of </a:t>
            </a:r>
            <a:r>
              <a:rPr lang="tr-TR" sz="1200" dirty="0" err="1">
                <a:solidFill>
                  <a:schemeClr val="bg1"/>
                </a:solidFill>
              </a:rPr>
              <a:t>carbapenem-resistant</a:t>
            </a:r>
            <a:r>
              <a:rPr lang="tr-TR" sz="1200" dirty="0">
                <a:solidFill>
                  <a:schemeClr val="bg1"/>
                </a:solidFill>
              </a:rPr>
              <a:t> </a:t>
            </a:r>
            <a:r>
              <a:rPr lang="tr-TR" sz="1200" dirty="0" err="1">
                <a:solidFill>
                  <a:schemeClr val="bg1"/>
                </a:solidFill>
              </a:rPr>
              <a:t>Enterobacteriaceae</a:t>
            </a:r>
            <a:r>
              <a:rPr lang="tr-TR" sz="1200" dirty="0">
                <a:solidFill>
                  <a:schemeClr val="bg1"/>
                </a:solidFill>
              </a:rPr>
              <a:t>, </a:t>
            </a:r>
            <a:r>
              <a:rPr lang="tr-TR" sz="1200" dirty="0" err="1">
                <a:solidFill>
                  <a:schemeClr val="bg1"/>
                </a:solidFill>
              </a:rPr>
              <a:t>Acinetobacter</a:t>
            </a:r>
            <a:r>
              <a:rPr lang="tr-TR" sz="1200" dirty="0">
                <a:solidFill>
                  <a:schemeClr val="bg1"/>
                </a:solidFill>
              </a:rPr>
              <a:t> </a:t>
            </a:r>
            <a:r>
              <a:rPr lang="tr-TR" sz="1200" dirty="0" err="1">
                <a:solidFill>
                  <a:schemeClr val="bg1"/>
                </a:solidFill>
              </a:rPr>
              <a:t>baumannii</a:t>
            </a:r>
            <a:r>
              <a:rPr lang="tr-TR" sz="1200" dirty="0">
                <a:solidFill>
                  <a:schemeClr val="bg1"/>
                </a:solidFill>
              </a:rPr>
              <a:t> </a:t>
            </a:r>
            <a:r>
              <a:rPr lang="tr-TR" sz="1200" dirty="0" err="1">
                <a:solidFill>
                  <a:schemeClr val="bg1"/>
                </a:solidFill>
              </a:rPr>
              <a:t>and</a:t>
            </a:r>
            <a:r>
              <a:rPr lang="tr-TR" sz="1200" dirty="0">
                <a:solidFill>
                  <a:schemeClr val="bg1"/>
                </a:solidFill>
              </a:rPr>
              <a:t> </a:t>
            </a:r>
            <a:r>
              <a:rPr lang="tr-TR" sz="1200" dirty="0" err="1">
                <a:solidFill>
                  <a:schemeClr val="bg1"/>
                </a:solidFill>
              </a:rPr>
              <a:t>Pseudomonas</a:t>
            </a:r>
            <a:r>
              <a:rPr lang="tr-TR" sz="1200" dirty="0">
                <a:solidFill>
                  <a:schemeClr val="bg1"/>
                </a:solidFill>
              </a:rPr>
              <a:t> </a:t>
            </a:r>
            <a:r>
              <a:rPr lang="tr-TR" sz="1200" dirty="0" err="1">
                <a:solidFill>
                  <a:schemeClr val="bg1"/>
                </a:solidFill>
              </a:rPr>
              <a:t>aeruginosa</a:t>
            </a:r>
            <a:r>
              <a:rPr lang="tr-TR" sz="1200" dirty="0">
                <a:solidFill>
                  <a:schemeClr val="bg1"/>
                </a:solidFill>
              </a:rPr>
              <a:t> in </a:t>
            </a:r>
            <a:r>
              <a:rPr lang="tr-TR" sz="1200" dirty="0" err="1">
                <a:solidFill>
                  <a:schemeClr val="bg1"/>
                </a:solidFill>
              </a:rPr>
              <a:t>health</a:t>
            </a:r>
            <a:r>
              <a:rPr lang="tr-TR" sz="1200" dirty="0">
                <a:solidFill>
                  <a:schemeClr val="bg1"/>
                </a:solidFill>
              </a:rPr>
              <a:t> </a:t>
            </a:r>
            <a:r>
              <a:rPr lang="tr-TR" sz="1200" dirty="0" err="1">
                <a:solidFill>
                  <a:schemeClr val="bg1"/>
                </a:solidFill>
              </a:rPr>
              <a:t>care</a:t>
            </a:r>
            <a:r>
              <a:rPr lang="tr-TR" sz="1200" dirty="0">
                <a:solidFill>
                  <a:schemeClr val="bg1"/>
                </a:solidFill>
              </a:rPr>
              <a:t> </a:t>
            </a:r>
            <a:r>
              <a:rPr lang="tr-TR" sz="1200" dirty="0" err="1">
                <a:solidFill>
                  <a:schemeClr val="bg1"/>
                </a:solidFill>
              </a:rPr>
              <a:t>facilities</a:t>
            </a:r>
            <a:r>
              <a:rPr lang="tr-TR" sz="1200" dirty="0">
                <a:solidFill>
                  <a:schemeClr val="bg1"/>
                </a:solidFill>
              </a:rPr>
              <a:t>, 2017</a:t>
            </a:r>
          </a:p>
          <a:p>
            <a:pPr lvl="1" algn="ctr"/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Screening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for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carriage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of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carbapenem-resistant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Enterobacteriaceae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in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settings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of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high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endemicity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: a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position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paper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from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an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Italian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working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group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on CRE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infections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, 2019</a:t>
            </a:r>
            <a:endParaRPr lang="tr-T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1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F1DAF66-C930-4538-B1D0-C100B6D85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rgbClr val="7030A0"/>
                </a:solidFill>
                <a:latin typeface="+mn-lt"/>
              </a:rPr>
              <a:t>KDE Tarama Sıklığı ve Süresi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1E8C5E1-EFC8-4084-85F0-6142CF385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b="1" dirty="0">
                <a:solidFill>
                  <a:srgbClr val="0070C0"/>
                </a:solidFill>
              </a:rPr>
              <a:t>İlk taramadan sonra tekrar tarama yapılmalı mı ve ne sıklıkta yapılmalıdır?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dirty="0">
                <a:solidFill>
                  <a:srgbClr val="000000"/>
                </a:solidFill>
              </a:rPr>
              <a:t>Bu konu ile ilgili optimal bir öneri sunmak için literatürdeki kanıtlar yeterli değildir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0000"/>
                </a:solidFill>
              </a:rPr>
              <a:t>Konu ile ilgili çalışmalarda haftada bir veya iki kere tarama yapılmıştır</a:t>
            </a:r>
            <a:endParaRPr lang="tr-TR" b="1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2000" b="1" dirty="0"/>
              <a:t>KDE için tarama yapılan hastalarda taramaya ne zamana kadar devam edilmelidir?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b="1" dirty="0">
                <a:solidFill>
                  <a:schemeClr val="tx1">
                    <a:lumMod val="50000"/>
                  </a:schemeClr>
                </a:solidFill>
              </a:rPr>
              <a:t>Tarama sonucu pozitif çıkan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hastada tekrar taramaya gerek yoktur çünkü bir defa pozitif çıkan hastanın o yatışı sırasındaki sonraki taramaları da genellikle pozitif çıkar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b="1" dirty="0">
                <a:solidFill>
                  <a:schemeClr val="tx1">
                    <a:lumMod val="50000"/>
                  </a:schemeClr>
                </a:solidFill>
              </a:rPr>
              <a:t>Tarama sonucu negatif çıkan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ve yüksek riskli bir ünitede takip edilen hastalar için haftalık/aylık tarama yapılabilir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b="1" dirty="0">
                <a:solidFill>
                  <a:schemeClr val="tx1">
                    <a:lumMod val="50000"/>
                  </a:schemeClr>
                </a:solidFill>
              </a:rPr>
              <a:t>Salgın durumunda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haftalık tarama yapılması ve temaslıların da taranması önerilir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1CA6FE4-5F68-4081-BA32-48490E58FA7C}"/>
              </a:ext>
            </a:extLst>
          </p:cNvPr>
          <p:cNvSpPr txBox="1"/>
          <p:nvPr/>
        </p:nvSpPr>
        <p:spPr>
          <a:xfrm>
            <a:off x="186268" y="6425547"/>
            <a:ext cx="116465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100" dirty="0">
                <a:solidFill>
                  <a:schemeClr val="bg1"/>
                </a:solidFill>
              </a:rPr>
              <a:t>UK </a:t>
            </a:r>
            <a:r>
              <a:rPr lang="tr-TR" sz="1100" dirty="0" err="1">
                <a:solidFill>
                  <a:schemeClr val="bg1"/>
                </a:solidFill>
              </a:rPr>
              <a:t>Health</a:t>
            </a:r>
            <a:r>
              <a:rPr lang="tr-TR" sz="1100" dirty="0">
                <a:solidFill>
                  <a:schemeClr val="bg1"/>
                </a:solidFill>
              </a:rPr>
              <a:t> Security </a:t>
            </a:r>
            <a:r>
              <a:rPr lang="tr-TR" sz="1100" dirty="0" err="1">
                <a:solidFill>
                  <a:schemeClr val="bg1"/>
                </a:solidFill>
              </a:rPr>
              <a:t>Agency</a:t>
            </a:r>
            <a:r>
              <a:rPr lang="tr-TR" sz="1100" dirty="0">
                <a:solidFill>
                  <a:schemeClr val="bg1"/>
                </a:solidFill>
              </a:rPr>
              <a:t>. </a:t>
            </a:r>
            <a:r>
              <a:rPr lang="en-US" sz="1100" dirty="0">
                <a:solidFill>
                  <a:schemeClr val="bg1"/>
                </a:solidFill>
              </a:rPr>
              <a:t>Framework of actions to contain </a:t>
            </a:r>
            <a:r>
              <a:rPr lang="en-US" sz="1100" dirty="0" err="1">
                <a:solidFill>
                  <a:schemeClr val="bg1"/>
                </a:solidFill>
              </a:rPr>
              <a:t>carbapenemase</a:t>
            </a:r>
            <a:r>
              <a:rPr lang="en-US" sz="1100" dirty="0">
                <a:solidFill>
                  <a:schemeClr val="bg1"/>
                </a:solidFill>
              </a:rPr>
              <a:t>-producing </a:t>
            </a:r>
            <a:r>
              <a:rPr lang="en-US" sz="1100" dirty="0" err="1">
                <a:solidFill>
                  <a:schemeClr val="bg1"/>
                </a:solidFill>
              </a:rPr>
              <a:t>Enterobacterales</a:t>
            </a:r>
            <a:r>
              <a:rPr lang="en-US" sz="1100" dirty="0">
                <a:solidFill>
                  <a:schemeClr val="bg1"/>
                </a:solidFill>
              </a:rPr>
              <a:t> September 2022</a:t>
            </a:r>
            <a:endParaRPr lang="tr-TR" sz="1100" dirty="0">
              <a:solidFill>
                <a:schemeClr val="bg1"/>
              </a:solidFill>
            </a:endParaRPr>
          </a:p>
          <a:p>
            <a:pPr algn="ctr"/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Screening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for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carriage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of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carbapenem-resistant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Enterobacteriaceae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in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settings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of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high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endemicity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: a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position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paper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from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an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Italian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working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group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on CRE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infections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, 2019</a:t>
            </a:r>
            <a:endParaRPr lang="tr-TR" sz="1100" dirty="0">
              <a:solidFill>
                <a:schemeClr val="bg1"/>
              </a:solidFill>
            </a:endParaRPr>
          </a:p>
          <a:p>
            <a:endParaRPr lang="tr-TR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30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13226A-4B86-4354-9A23-65A064855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rgbClr val="7030A0"/>
                </a:solidFill>
                <a:latin typeface="+mn-lt"/>
              </a:rPr>
              <a:t>KDE İzolasyon Süresi ve Sonlandırılması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5C8D0F2-4658-49AB-AF9A-A9AD19718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14866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Bu bakterilerle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kolonizasyon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ilk kez saptandığında, indeks olgunun hastane yatışı süresince izolasyonun sürdürülmesi önerilir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Bir defa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kolonizasyon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saptanan hastada izolasyonun sonlandırılması için olgu bazında değerlendirme yapılarak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En az 1 hafta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arayla alınmış,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ardışık en az 2 negatif </a:t>
            </a:r>
            <a:r>
              <a:rPr lang="tr-TR" sz="1900" b="1" dirty="0" err="1">
                <a:solidFill>
                  <a:schemeClr val="tx1">
                    <a:lumMod val="50000"/>
                  </a:schemeClr>
                </a:solidFill>
              </a:rPr>
              <a:t>rektal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900" b="1" dirty="0" err="1">
                <a:solidFill>
                  <a:schemeClr val="tx1">
                    <a:lumMod val="50000"/>
                  </a:schemeClr>
                </a:solidFill>
              </a:rPr>
              <a:t>sürüntü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sonucunun bulunması gerekir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tr-TR" sz="1900" dirty="0">
              <a:solidFill>
                <a:schemeClr val="tx1">
                  <a:lumMod val="50000"/>
                </a:schemeClr>
              </a:solidFill>
            </a:endParaRPr>
          </a:p>
          <a:p>
            <a:pPr marL="578358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Rektal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taşıyıcılığı olan hastalarda izolasyonun erken dönemde (ör. ilk 1 ay)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kaldırılmaması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önerilir, taşıyıcılık süresinin 3-6 aya kadar uzayabileceği akılda tutulmalıdır</a:t>
            </a:r>
          </a:p>
          <a:p>
            <a:pPr marL="578358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Aktif enfeksiyon bulgularının devam ettiği durumlarda veya geniş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spekturumlu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antibiyotik kullanımı varlığında izolasyonun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sonlandırılmaması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önerilir</a:t>
            </a:r>
          </a:p>
          <a:p>
            <a:pPr marL="578358" lvl="1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Klinik örneklerinde üreme olan fakat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rektal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taşıyıcılık kültürlerinde üreme olmayan hastalarda, enfeksiyon bulguları geriledikten (ör.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enfekte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yara kapandıktan,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pnömoni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bulguları geriledikten) ve klinik kültürler negatifleştikten sonra izolasyon kaldırılması hasta özelinde değerlendirilebilir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B4BFEF79-778D-4DA5-BF19-48FDA35BDCFA}"/>
              </a:ext>
            </a:extLst>
          </p:cNvPr>
          <p:cNvSpPr txBox="1"/>
          <p:nvPr/>
        </p:nvSpPr>
        <p:spPr>
          <a:xfrm>
            <a:off x="1519846" y="6529062"/>
            <a:ext cx="101608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100" b="0" i="0" dirty="0">
                <a:solidFill>
                  <a:schemeClr val="bg1"/>
                </a:solidFill>
                <a:effectLst/>
              </a:rPr>
              <a:t>SHEA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Expert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Guidance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100" b="0" i="0" u="none" strike="noStrike" baseline="0" dirty="0">
                <a:solidFill>
                  <a:schemeClr val="bg1"/>
                </a:solidFill>
              </a:rPr>
              <a:t>Duration of Contact Precautions for Acute-Care Settings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, 2017</a:t>
            </a:r>
            <a:endParaRPr lang="tr-T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14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D14A657D-BAB5-4920-9C98-7D42BB28D182}"/>
              </a:ext>
            </a:extLst>
          </p:cNvPr>
          <p:cNvSpPr/>
          <p:nvPr/>
        </p:nvSpPr>
        <p:spPr>
          <a:xfrm>
            <a:off x="2175933" y="1481668"/>
            <a:ext cx="2573866" cy="12869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000000"/>
                </a:solidFill>
              </a:rPr>
              <a:t>Klinik kültür (+)</a:t>
            </a:r>
          </a:p>
          <a:p>
            <a:pPr algn="ctr"/>
            <a:r>
              <a:rPr lang="tr-TR" b="1" dirty="0">
                <a:solidFill>
                  <a:srgbClr val="000000"/>
                </a:solidFill>
              </a:rPr>
              <a:t>Taşıyıcılık kültürü (+) </a:t>
            </a:r>
          </a:p>
        </p:txBody>
      </p: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354A381C-378C-4D13-A097-10314F6A546C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>
            <a:off x="3462866" y="2768601"/>
            <a:ext cx="1" cy="397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kdörtgen 9">
            <a:extLst>
              <a:ext uri="{FF2B5EF4-FFF2-40B4-BE49-F238E27FC236}">
                <a16:creationId xmlns:a16="http://schemas.microsoft.com/office/drawing/2014/main" id="{009AA797-1731-4B9B-8C46-9DE3BBC413E6}"/>
              </a:ext>
            </a:extLst>
          </p:cNvPr>
          <p:cNvSpPr/>
          <p:nvPr/>
        </p:nvSpPr>
        <p:spPr>
          <a:xfrm>
            <a:off x="1807633" y="3166535"/>
            <a:ext cx="3310467" cy="6698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rgbClr val="000000"/>
                </a:solidFill>
              </a:rPr>
              <a:t>Tekrar taramaya gerek yok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ED6DAAA7-7771-4A2E-A22E-6EAAAF6E2E5C}"/>
              </a:ext>
            </a:extLst>
          </p:cNvPr>
          <p:cNvSpPr/>
          <p:nvPr/>
        </p:nvSpPr>
        <p:spPr>
          <a:xfrm>
            <a:off x="7260167" y="1481668"/>
            <a:ext cx="2573866" cy="12869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000000"/>
                </a:solidFill>
              </a:rPr>
              <a:t>Klinik kültür (+)</a:t>
            </a:r>
          </a:p>
          <a:p>
            <a:pPr algn="ctr"/>
            <a:r>
              <a:rPr lang="tr-TR" b="1" dirty="0">
                <a:solidFill>
                  <a:srgbClr val="000000"/>
                </a:solidFill>
              </a:rPr>
              <a:t>Taşıyıcılık kültürü (-) </a:t>
            </a:r>
          </a:p>
        </p:txBody>
      </p:sp>
      <p:cxnSp>
        <p:nvCxnSpPr>
          <p:cNvPr id="12" name="Düz Ok Bağlayıcısı 11">
            <a:extLst>
              <a:ext uri="{FF2B5EF4-FFF2-40B4-BE49-F238E27FC236}">
                <a16:creationId xmlns:a16="http://schemas.microsoft.com/office/drawing/2014/main" id="{7AC3346A-A806-4B1E-BCFF-1CA6D259A517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>
            <a:off x="8547100" y="2768601"/>
            <a:ext cx="0" cy="397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ikdörtgen 12">
            <a:extLst>
              <a:ext uri="{FF2B5EF4-FFF2-40B4-BE49-F238E27FC236}">
                <a16:creationId xmlns:a16="http://schemas.microsoft.com/office/drawing/2014/main" id="{75265985-D57B-4811-A7AD-CEC32724C45E}"/>
              </a:ext>
            </a:extLst>
          </p:cNvPr>
          <p:cNvSpPr/>
          <p:nvPr/>
        </p:nvSpPr>
        <p:spPr>
          <a:xfrm>
            <a:off x="6629400" y="3166536"/>
            <a:ext cx="3835400" cy="6698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rgbClr val="000000"/>
                </a:solidFill>
              </a:rPr>
              <a:t>Hastanın yatışı süresince taramaya devam edilir</a:t>
            </a:r>
          </a:p>
        </p:txBody>
      </p:sp>
      <p:sp>
        <p:nvSpPr>
          <p:cNvPr id="9" name="Başlık 1">
            <a:extLst>
              <a:ext uri="{FF2B5EF4-FFF2-40B4-BE49-F238E27FC236}">
                <a16:creationId xmlns:a16="http://schemas.microsoft.com/office/drawing/2014/main" id="{5F8C7141-9FD9-4455-9076-42A95FC31C13}"/>
              </a:ext>
            </a:extLst>
          </p:cNvPr>
          <p:cNvSpPr txBox="1">
            <a:spLocks/>
          </p:cNvSpPr>
          <p:nvPr/>
        </p:nvSpPr>
        <p:spPr>
          <a:xfrm>
            <a:off x="1066800" y="574731"/>
            <a:ext cx="10058400" cy="6698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800" b="1" dirty="0">
                <a:solidFill>
                  <a:srgbClr val="7030A0"/>
                </a:solidFill>
                <a:latin typeface="+mn-lt"/>
              </a:rPr>
              <a:t>KDE Tarama ve İzolasyon Stratejisi</a:t>
            </a: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E9475932-2863-43D8-8AA8-B496989F7119}"/>
              </a:ext>
            </a:extLst>
          </p:cNvPr>
          <p:cNvSpPr/>
          <p:nvPr/>
        </p:nvSpPr>
        <p:spPr>
          <a:xfrm>
            <a:off x="1164166" y="4321014"/>
            <a:ext cx="4597400" cy="18658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000000"/>
                </a:solidFill>
              </a:rPr>
              <a:t>İndeks olgunun yatışı boyunca izole edilir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tr-TR" sz="1600" dirty="0">
              <a:solidFill>
                <a:srgbClr val="000000"/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tr-TR" sz="1600" dirty="0">
                <a:solidFill>
                  <a:srgbClr val="000000"/>
                </a:solidFill>
              </a:rPr>
              <a:t>İzolasyon kaldırmak için hasta bazında değerlendirme yapılarak </a:t>
            </a:r>
            <a:r>
              <a:rPr lang="tr-TR" sz="1600" b="1" dirty="0">
                <a:solidFill>
                  <a:schemeClr val="tx1">
                    <a:lumMod val="50000"/>
                  </a:schemeClr>
                </a:solidFill>
              </a:rPr>
              <a:t>en az 1 hafta 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arayla alınmış, </a:t>
            </a:r>
            <a:r>
              <a:rPr lang="tr-TR" sz="1600" b="1" dirty="0">
                <a:solidFill>
                  <a:schemeClr val="tx1">
                    <a:lumMod val="50000"/>
                  </a:schemeClr>
                </a:solidFill>
              </a:rPr>
              <a:t>ardışık en az 2 negatif rektal sürüntü 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sonucunun bulunması gerekir</a:t>
            </a:r>
          </a:p>
        </p:txBody>
      </p:sp>
      <p:cxnSp>
        <p:nvCxnSpPr>
          <p:cNvPr id="16" name="Düz Ok Bağlayıcısı 15">
            <a:extLst>
              <a:ext uri="{FF2B5EF4-FFF2-40B4-BE49-F238E27FC236}">
                <a16:creationId xmlns:a16="http://schemas.microsoft.com/office/drawing/2014/main" id="{74690668-A15A-4951-99A4-A9A5AA89EEA5}"/>
              </a:ext>
            </a:extLst>
          </p:cNvPr>
          <p:cNvCxnSpPr>
            <a:cxnSpLocks/>
            <a:stCxn id="10" idx="2"/>
            <a:endCxn id="15" idx="0"/>
          </p:cNvCxnSpPr>
          <p:nvPr/>
        </p:nvCxnSpPr>
        <p:spPr>
          <a:xfrm flipH="1">
            <a:off x="3462866" y="3836404"/>
            <a:ext cx="1" cy="484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ikdörtgen 23">
            <a:extLst>
              <a:ext uri="{FF2B5EF4-FFF2-40B4-BE49-F238E27FC236}">
                <a16:creationId xmlns:a16="http://schemas.microsoft.com/office/drawing/2014/main" id="{EFA4CBC9-CF3D-4C0A-B52C-8A70429E4F40}"/>
              </a:ext>
            </a:extLst>
          </p:cNvPr>
          <p:cNvSpPr/>
          <p:nvPr/>
        </p:nvSpPr>
        <p:spPr>
          <a:xfrm>
            <a:off x="6248400" y="4321014"/>
            <a:ext cx="4597400" cy="18658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Hasta, enfeksiyon bulguları devam ettiği sürece izole edilir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endParaRPr lang="tr-TR" sz="16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Enfeksiyon bulguları geriledikten ve klinik kültürler negatifleştikten sonra izolasyon kaldırılması hasta özelinde değerlendirilebilir</a:t>
            </a:r>
          </a:p>
        </p:txBody>
      </p:sp>
      <p:cxnSp>
        <p:nvCxnSpPr>
          <p:cNvPr id="25" name="Düz Ok Bağlayıcısı 24">
            <a:extLst>
              <a:ext uri="{FF2B5EF4-FFF2-40B4-BE49-F238E27FC236}">
                <a16:creationId xmlns:a16="http://schemas.microsoft.com/office/drawing/2014/main" id="{0DED0521-FE0C-4EFB-A153-2371436F9474}"/>
              </a:ext>
            </a:extLst>
          </p:cNvPr>
          <p:cNvCxnSpPr>
            <a:cxnSpLocks/>
            <a:stCxn id="13" idx="2"/>
            <a:endCxn id="24" idx="0"/>
          </p:cNvCxnSpPr>
          <p:nvPr/>
        </p:nvCxnSpPr>
        <p:spPr>
          <a:xfrm>
            <a:off x="8547100" y="3836404"/>
            <a:ext cx="0" cy="484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295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634908-3529-421E-98C7-38D2C88B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8512386" cy="1450757"/>
          </a:xfrm>
        </p:spPr>
        <p:txBody>
          <a:bodyPr>
            <a:normAutofit/>
          </a:bodyPr>
          <a:lstStyle/>
          <a:p>
            <a:r>
              <a:rPr lang="tr-TR" sz="3800" b="1" dirty="0">
                <a:solidFill>
                  <a:srgbClr val="7030A0"/>
                </a:solidFill>
                <a:latin typeface="+mn-lt"/>
              </a:rPr>
              <a:t>KDE- Laboratuvar Değerlendirmesi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5A15A49-30FA-4CB2-97AC-ECA87CAD4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37361"/>
            <a:ext cx="10058400" cy="439602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Tarama için alınan numuneler için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kültür bazlı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veya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nükleik asit </a:t>
            </a:r>
            <a:r>
              <a:rPr lang="tr-TR" sz="1900" b="1" dirty="0" err="1">
                <a:solidFill>
                  <a:schemeClr val="tx1">
                    <a:lumMod val="50000"/>
                  </a:schemeClr>
                </a:solidFill>
              </a:rPr>
              <a:t>amplifikasyon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 teknolojisi (NAAT) bazlı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yöntemler kullanılabilir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En sık kullanılan </a:t>
            </a:r>
            <a:r>
              <a:rPr lang="tr-TR" sz="1900" b="1" dirty="0">
                <a:solidFill>
                  <a:srgbClr val="0070C0"/>
                </a:solidFill>
              </a:rPr>
              <a:t>kültür bazlı yöntemler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, avantajları ve dezavantajları şunlardır: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Sıvı besiyerinde zenginleştirme sonrası </a:t>
            </a:r>
            <a:r>
              <a:rPr lang="tr-TR" sz="1900" b="1" dirty="0" err="1">
                <a:solidFill>
                  <a:schemeClr val="tx1">
                    <a:lumMod val="50000"/>
                  </a:schemeClr>
                </a:solidFill>
              </a:rPr>
              <a:t>MacConkey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900" b="1" dirty="0" err="1">
                <a:solidFill>
                  <a:schemeClr val="tx1">
                    <a:lumMod val="50000"/>
                  </a:schemeClr>
                </a:solidFill>
              </a:rPr>
              <a:t>agara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 (ya da EMB) ekim (CDC metodu)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KDE yükünün düşük olması durumunda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sensitivitenin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artırılmasını sağlar fakat kültürün sonuçlanma süresi uzar (en az 48-72 saat) ve laboratuvarda iş yükü artar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Literatür verileri diğer yöntemlerin performanslarının bu yönteme benzer olduğunu göstermektedir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Meropenem içeren bir </a:t>
            </a:r>
            <a:r>
              <a:rPr lang="tr-TR" sz="1900" b="1" dirty="0" err="1">
                <a:solidFill>
                  <a:schemeClr val="tx1">
                    <a:lumMod val="50000"/>
                  </a:schemeClr>
                </a:solidFill>
              </a:rPr>
              <a:t>MacConkey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900" b="1" dirty="0" err="1">
                <a:solidFill>
                  <a:schemeClr val="tx1">
                    <a:lumMod val="50000"/>
                  </a:schemeClr>
                </a:solidFill>
              </a:rPr>
              <a:t>agara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 (ya da EMB) direkt ekim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Uygulanması kolay ve ucuz bir yöntem olup sonuçlanma süresi 24-48 saattir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Numune kalitesinin değerlendirilmesine olanak sağlar (eğer plakta hiç üreme yoksa düşük kalite)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Eş zamanlı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meropenem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ve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boronik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asit içeren test kullanılırsa KPC üreten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izolatların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ayrımı sağlanabilir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Özellikle sınır MİK değerine yakın mikroorganizmalar için duyarlılık düşük olabilir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tr-TR" sz="19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828928B-C336-48AE-958D-F58CFB8560DB}"/>
              </a:ext>
            </a:extLst>
          </p:cNvPr>
          <p:cNvSpPr txBox="1"/>
          <p:nvPr/>
        </p:nvSpPr>
        <p:spPr>
          <a:xfrm>
            <a:off x="753301" y="6396335"/>
            <a:ext cx="10746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200" dirty="0">
                <a:solidFill>
                  <a:schemeClr val="bg1"/>
                </a:solidFill>
              </a:rPr>
              <a:t>https://www.cdc.gov/infection-control/hcp/mdro-management/summary-recommendations.html</a:t>
            </a:r>
          </a:p>
          <a:p>
            <a:pPr algn="ctr"/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Screening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for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carriage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of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carbapenem-resistant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Enterobacteriaceae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in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settings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of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high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endemicity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: a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position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paper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from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an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Italian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working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group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on CRE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infections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, 2019</a:t>
            </a:r>
            <a:endParaRPr lang="tr-TR" sz="1200" dirty="0">
              <a:solidFill>
                <a:schemeClr val="bg1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F536027-6DC8-4FE1-A298-66F5C5660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34" t="-989" r="4613" b="7285"/>
          <a:stretch/>
        </p:blipFill>
        <p:spPr>
          <a:xfrm>
            <a:off x="9609666" y="132157"/>
            <a:ext cx="2010832" cy="160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958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BEA40D-9790-48D3-A668-65BA3E76E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/>
              <a:t> </a:t>
            </a:r>
            <a:r>
              <a:rPr lang="tr-TR" sz="3800" b="1" dirty="0">
                <a:solidFill>
                  <a:srgbClr val="7030A0"/>
                </a:solidFill>
                <a:latin typeface="+mn-lt"/>
              </a:rPr>
              <a:t>KDE- Laboratuvar Değerlendirmesi                      </a:t>
            </a:r>
            <a:endParaRPr lang="tr-TR" sz="3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44EE17F-D5F8-44FC-BEEA-4CC4F38EA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18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800" b="1" dirty="0">
                <a:solidFill>
                  <a:srgbClr val="0070C0"/>
                </a:solidFill>
              </a:rPr>
              <a:t>Kültür bazlı yöntemler (devam)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1600" b="1" dirty="0" err="1">
                <a:solidFill>
                  <a:schemeClr val="tx1">
                    <a:lumMod val="50000"/>
                  </a:schemeClr>
                </a:solidFill>
              </a:rPr>
              <a:t>Selektif</a:t>
            </a:r>
            <a:r>
              <a:rPr lang="tr-TR" sz="16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600" b="1" dirty="0" err="1">
                <a:solidFill>
                  <a:schemeClr val="tx1">
                    <a:lumMod val="50000"/>
                  </a:schemeClr>
                </a:solidFill>
              </a:rPr>
              <a:t>kromojenik</a:t>
            </a:r>
            <a:r>
              <a:rPr lang="tr-TR" sz="16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600" b="1" dirty="0" err="1">
                <a:solidFill>
                  <a:schemeClr val="tx1">
                    <a:lumMod val="50000"/>
                  </a:schemeClr>
                </a:solidFill>
              </a:rPr>
              <a:t>agara</a:t>
            </a:r>
            <a:r>
              <a:rPr lang="tr-TR" sz="1600" b="1" dirty="0">
                <a:solidFill>
                  <a:schemeClr val="tx1">
                    <a:lumMod val="50000"/>
                  </a:schemeClr>
                </a:solidFill>
              </a:rPr>
              <a:t> ekim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Son yıllarda pek çok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kromojenik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agar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piyasaya çıkmıştır, en önemli dezavantajı pahalı olmasıdır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Agarın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içinde seçici ajan olarak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karbapenem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ve hidrolizle birlikte renk değiştiren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substratlar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vardır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Sonuçlanma süresi 24-48 saattir,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sensitivite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ve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spesifisitesi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yüksektir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KPC üreten mikroorganizmalar için hazırlanmış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agarların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OXA-48 enzimlerine karşı duyarlılığı düşük olabilir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Kültür bazlı yöntemle izole edilen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KDE’lerin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600" b="1" dirty="0" err="1">
                <a:solidFill>
                  <a:schemeClr val="tx1">
                    <a:lumMod val="50000"/>
                  </a:schemeClr>
                </a:solidFill>
              </a:rPr>
              <a:t>tiplendirilmesi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(ör. MALDI-TOF MS), </a:t>
            </a:r>
            <a:r>
              <a:rPr lang="tr-TR" sz="1600" b="1" dirty="0" err="1">
                <a:solidFill>
                  <a:schemeClr val="tx1">
                    <a:lumMod val="50000"/>
                  </a:schemeClr>
                </a:solidFill>
              </a:rPr>
              <a:t>karbapenemaz</a:t>
            </a:r>
            <a:r>
              <a:rPr lang="tr-TR" sz="1600" b="1" dirty="0">
                <a:solidFill>
                  <a:schemeClr val="tx1">
                    <a:lumMod val="50000"/>
                  </a:schemeClr>
                </a:solidFill>
              </a:rPr>
              <a:t> üretiminin doğrulanması 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ve </a:t>
            </a:r>
            <a:r>
              <a:rPr lang="tr-TR" sz="1600" b="1" dirty="0" err="1">
                <a:solidFill>
                  <a:schemeClr val="tx1">
                    <a:lumMod val="50000"/>
                  </a:schemeClr>
                </a:solidFill>
              </a:rPr>
              <a:t>antimikrobiyal</a:t>
            </a:r>
            <a:r>
              <a:rPr lang="tr-TR" sz="1600" b="1" dirty="0">
                <a:solidFill>
                  <a:schemeClr val="tx1">
                    <a:lumMod val="50000"/>
                  </a:schemeClr>
                </a:solidFill>
              </a:rPr>
              <a:t> duyarlılık 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çalışılması önerilir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Karbapenemaz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üretimi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fenotipik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(ör.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lateral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flow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immünkromatografik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testler) veya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genotipik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(PCR) olarak doğrulanabilir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tr-TR" sz="1600" dirty="0">
              <a:solidFill>
                <a:schemeClr val="tx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tr-TR" sz="1600" b="1" dirty="0">
                <a:solidFill>
                  <a:srgbClr val="7030A0"/>
                </a:solidFill>
              </a:rPr>
              <a:t>Tarama ve doğrulama testleri zaman alan testlerdir, hastanın </a:t>
            </a:r>
            <a:r>
              <a:rPr lang="tr-TR" sz="1600" b="1" dirty="0" err="1">
                <a:solidFill>
                  <a:srgbClr val="7030A0"/>
                </a:solidFill>
              </a:rPr>
              <a:t>kolonize</a:t>
            </a:r>
            <a:r>
              <a:rPr lang="tr-TR" sz="1600" b="1" dirty="0">
                <a:solidFill>
                  <a:srgbClr val="7030A0"/>
                </a:solidFill>
              </a:rPr>
              <a:t> olduğundan şüpheleniliyorsa hastaneye kabulünde;  böyle bir şüphe yoksa ilk tarama testleri pozitif çıktığında izolasyona başlanmalıdır !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C324174-E51C-42F0-BEAC-3E5B671452CD}"/>
              </a:ext>
            </a:extLst>
          </p:cNvPr>
          <p:cNvSpPr txBox="1"/>
          <p:nvPr/>
        </p:nvSpPr>
        <p:spPr>
          <a:xfrm>
            <a:off x="753301" y="6396335"/>
            <a:ext cx="10746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200" dirty="0">
                <a:solidFill>
                  <a:schemeClr val="bg1"/>
                </a:solidFill>
              </a:rPr>
              <a:t>https://www.cdc.gov/infection-control/hcp/mdro-management/summary-recommendations.html</a:t>
            </a:r>
          </a:p>
          <a:p>
            <a:pPr algn="ctr"/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Screening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for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carriage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of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carbapenem-resistant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Enterobacteriaceae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in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settings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of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high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endemicity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: a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position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paper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from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an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Italian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working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group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on CRE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infections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, 2019</a:t>
            </a:r>
            <a:endParaRPr lang="tr-T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4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64CEFECE-661A-CC8F-945E-AF7247F13E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888" y="1919460"/>
            <a:ext cx="10058400" cy="2698835"/>
          </a:xfrm>
          <a:solidFill>
            <a:schemeClr val="tx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chemeClr val="bg1"/>
                </a:solidFill>
                <a:latin typeface="+mn-lt"/>
              </a:rPr>
              <a:t>Tanımlar, Genel öneriler, Tarama Kültürlerinin Alınması ve Laboratuvara Ulaştırılması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1571A4E9-E17E-3934-CD02-F728926578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01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CF25088-0B7D-4C93-89ED-BA5A354D5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rgbClr val="7030A0"/>
                </a:solidFill>
                <a:latin typeface="+mn-lt"/>
              </a:rPr>
              <a:t>KDE- Laboratuvar Değerlendirmesi </a:t>
            </a:r>
            <a:endParaRPr lang="tr-TR" sz="3800" dirty="0"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8172316-2A0C-4C28-AC7C-0961C7034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 </a:t>
            </a:r>
            <a:r>
              <a:rPr lang="tr-TR" b="1" dirty="0">
                <a:solidFill>
                  <a:srgbClr val="0070C0"/>
                </a:solidFill>
              </a:rPr>
              <a:t>NAAT bazlı yöntemler: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Rektal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sürüntü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veya gaita örneklerinde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karbapenemaz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genlerini tespit etmek için moleküler yöntemler kullanılabilir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Karbapenemaz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üreten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KDE’lerin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epidemiyolojisi çeşitli olduğu için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NAAT’ların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en azından 5 sık görülen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karbapenemaz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ailesini kapsaması önerilir (KPC, VIM, NDM, OXA-48, IMP)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Bu yöntemlerin en önemli avantajı test süresinin kısalması; dezavantajları ise pahalı olmaları, deneyimli personel ve laboratuvar olanakları gerektirmeleridir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NAAT ile önceden belirlenmiş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karbapenemaz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genleri tespit edilebildiği için düşük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prevalanslı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karbapenemaz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genleri atlanabilir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NAAT bazlı yöntemler, pahalı olmaları nedeniyle genel kullanım için uygun olmayabilir fakat hedefe yönelik olarak yüksek riskli hastaların hızla taranıp izolasyonun ivedi bir şekilde başlatılmasında avantaj sağlayabilirler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F905D45-2C1D-44C5-9069-7D0E66620A2C}"/>
              </a:ext>
            </a:extLst>
          </p:cNvPr>
          <p:cNvSpPr txBox="1"/>
          <p:nvPr/>
        </p:nvSpPr>
        <p:spPr>
          <a:xfrm>
            <a:off x="753301" y="6396335"/>
            <a:ext cx="10746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200" dirty="0">
                <a:solidFill>
                  <a:schemeClr val="bg1"/>
                </a:solidFill>
              </a:rPr>
              <a:t>https://www.cdc.gov/infection-control/hcp/mdro-management/summary-recommendations.html</a:t>
            </a:r>
          </a:p>
          <a:p>
            <a:pPr algn="ctr"/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Screening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for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carriage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of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carbapenem-resistant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Enterobacteriaceae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in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settings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of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high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endemicity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: a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position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paper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from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an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Italian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working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group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 on CRE </a:t>
            </a:r>
            <a:r>
              <a:rPr lang="tr-TR" sz="1200" b="0" i="0" dirty="0" err="1">
                <a:solidFill>
                  <a:schemeClr val="bg1"/>
                </a:solidFill>
                <a:effectLst/>
                <a:latin typeface="BlinkMacSystemFont"/>
              </a:rPr>
              <a:t>infections</a:t>
            </a:r>
            <a:r>
              <a:rPr lang="tr-TR" sz="1200" b="0" i="0" dirty="0">
                <a:solidFill>
                  <a:schemeClr val="bg1"/>
                </a:solidFill>
                <a:effectLst/>
                <a:latin typeface="BlinkMacSystemFont"/>
              </a:rPr>
              <a:t>, 2019</a:t>
            </a:r>
            <a:endParaRPr lang="tr-TR" sz="1200" dirty="0">
              <a:solidFill>
                <a:schemeClr val="bg1"/>
              </a:solidFill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548D709-6BA6-485D-ABEF-986CD1D14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05" t="19225" b="23458"/>
          <a:stretch/>
        </p:blipFill>
        <p:spPr>
          <a:xfrm>
            <a:off x="10030692" y="567109"/>
            <a:ext cx="1595966" cy="127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906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CBB7C4-A487-48C6-B85A-F810C0212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rgbClr val="7030A0"/>
                </a:solidFill>
                <a:latin typeface="+mn-lt"/>
              </a:rPr>
              <a:t>KDE- Laboratuvar Değerlendirmesi</a:t>
            </a:r>
            <a:endParaRPr lang="tr-TR" sz="38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AA38798-66CE-4E5D-9DA1-6AF43B986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Kültür bazlı yöntem + doğrulama için geçen süre uzun olmasına rağmen kültür bazlı yöntemlerin KDE tespitinde kullanılması tercih edilir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0000"/>
                </a:solidFill>
              </a:rPr>
              <a:t>Bunun nedeni kültür ile canlı mikroorganizmaların üretebilmesi, </a:t>
            </a:r>
            <a:r>
              <a:rPr lang="tr-TR" dirty="0" err="1">
                <a:solidFill>
                  <a:srgbClr val="000000"/>
                </a:solidFill>
              </a:rPr>
              <a:t>antimikrobiyal</a:t>
            </a:r>
            <a:r>
              <a:rPr lang="tr-TR" dirty="0">
                <a:solidFill>
                  <a:srgbClr val="000000"/>
                </a:solidFill>
              </a:rPr>
              <a:t> duyarlılık testlerinin çalışılabilmesi ve bu </a:t>
            </a:r>
            <a:r>
              <a:rPr lang="tr-TR" dirty="0" err="1">
                <a:solidFill>
                  <a:srgbClr val="000000"/>
                </a:solidFill>
              </a:rPr>
              <a:t>izolatların</a:t>
            </a:r>
            <a:r>
              <a:rPr lang="tr-TR" dirty="0">
                <a:solidFill>
                  <a:srgbClr val="000000"/>
                </a:solidFill>
              </a:rPr>
              <a:t> saklanabilmesidir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0000"/>
                </a:solidFill>
              </a:rPr>
              <a:t>Ayrıca kültür daha önce bilinmeyen </a:t>
            </a:r>
            <a:r>
              <a:rPr lang="tr-TR" dirty="0" err="1">
                <a:solidFill>
                  <a:srgbClr val="000000"/>
                </a:solidFill>
              </a:rPr>
              <a:t>karbapenemazlara</a:t>
            </a:r>
            <a:r>
              <a:rPr lang="tr-TR" dirty="0">
                <a:solidFill>
                  <a:srgbClr val="000000"/>
                </a:solidFill>
              </a:rPr>
              <a:t> sahip </a:t>
            </a:r>
            <a:r>
              <a:rPr lang="tr-TR" dirty="0" err="1">
                <a:solidFill>
                  <a:srgbClr val="000000"/>
                </a:solidFill>
              </a:rPr>
              <a:t>KDE’leri</a:t>
            </a:r>
            <a:r>
              <a:rPr lang="tr-TR" dirty="0">
                <a:solidFill>
                  <a:srgbClr val="000000"/>
                </a:solidFill>
              </a:rPr>
              <a:t> de saptama gücüne sahiptir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51195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31A16-60BF-B3AD-BFEA-307ACB3E4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38726F6D-5D4A-0EE7-C629-AD831CA4C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888" y="1919459"/>
            <a:ext cx="10524792" cy="2487077"/>
          </a:xfrm>
          <a:solidFill>
            <a:srgbClr val="636AA2"/>
          </a:solidFill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pPr algn="ctr"/>
            <a:r>
              <a:rPr lang="tr-TR" sz="4400" b="1" dirty="0" err="1">
                <a:solidFill>
                  <a:schemeClr val="bg1"/>
                </a:solidFill>
                <a:latin typeface="+mn-lt"/>
              </a:rPr>
              <a:t>Karbapeneme</a:t>
            </a:r>
            <a:r>
              <a:rPr lang="tr-TR" sz="4400" b="1" dirty="0">
                <a:solidFill>
                  <a:schemeClr val="bg1"/>
                </a:solidFill>
                <a:latin typeface="+mn-lt"/>
              </a:rPr>
              <a:t> Dirençli </a:t>
            </a:r>
            <a:r>
              <a:rPr lang="tr-TR" sz="4400" b="1" i="1" dirty="0" err="1">
                <a:solidFill>
                  <a:schemeClr val="bg1"/>
                </a:solidFill>
                <a:latin typeface="+mn-lt"/>
              </a:rPr>
              <a:t>A.baumanni</a:t>
            </a:r>
            <a:r>
              <a:rPr lang="tr-TR" sz="4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tr-TR" sz="4400" b="1" dirty="0">
                <a:solidFill>
                  <a:schemeClr val="bg1"/>
                </a:solidFill>
                <a:latin typeface="+mn-lt"/>
              </a:rPr>
              <a:t>(KDAB)</a:t>
            </a:r>
            <a:br>
              <a:rPr lang="tr-TR" sz="4400" b="1" dirty="0">
                <a:solidFill>
                  <a:schemeClr val="bg1"/>
                </a:solidFill>
                <a:latin typeface="+mn-lt"/>
              </a:rPr>
            </a:br>
            <a:r>
              <a:rPr lang="tr-TR" sz="4400" b="1" dirty="0">
                <a:solidFill>
                  <a:schemeClr val="bg1"/>
                </a:solidFill>
                <a:latin typeface="+mn-lt"/>
              </a:rPr>
              <a:t>ve</a:t>
            </a:r>
            <a:br>
              <a:rPr lang="tr-TR" sz="4400" b="1" dirty="0">
                <a:solidFill>
                  <a:schemeClr val="bg1"/>
                </a:solidFill>
                <a:latin typeface="+mn-lt"/>
              </a:rPr>
            </a:br>
            <a:r>
              <a:rPr lang="tr-TR" sz="4400" b="1" dirty="0" err="1">
                <a:solidFill>
                  <a:schemeClr val="bg1"/>
                </a:solidFill>
                <a:latin typeface="+mn-lt"/>
              </a:rPr>
              <a:t>Karbapeneme</a:t>
            </a:r>
            <a:r>
              <a:rPr lang="tr-TR" sz="4400" b="1" dirty="0">
                <a:solidFill>
                  <a:schemeClr val="bg1"/>
                </a:solidFill>
                <a:latin typeface="+mn-lt"/>
              </a:rPr>
              <a:t> Dirençli </a:t>
            </a:r>
            <a:r>
              <a:rPr lang="tr-TR" sz="4400" b="1" i="1" dirty="0" err="1">
                <a:solidFill>
                  <a:schemeClr val="bg1"/>
                </a:solidFill>
                <a:latin typeface="+mn-lt"/>
              </a:rPr>
              <a:t>P.aeruginosa</a:t>
            </a:r>
            <a:r>
              <a:rPr lang="tr-TR" sz="44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tr-TR" sz="4400" b="1" dirty="0">
                <a:solidFill>
                  <a:schemeClr val="bg1"/>
                </a:solidFill>
                <a:latin typeface="+mn-lt"/>
              </a:rPr>
              <a:t>(KDPA)</a:t>
            </a:r>
            <a:endParaRPr lang="tr-TR" sz="4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790CD18-35C0-920B-378F-EF0E6A3D74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61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8DBF6A-24B9-4628-AE0D-2CFD9266F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solidFill>
                  <a:srgbClr val="636AA2"/>
                </a:solidFill>
                <a:latin typeface="Aptos"/>
                <a:ea typeface="Aptos"/>
                <a:cs typeface="Times New Roman" panose="02020603050405020304" pitchFamily="18" charset="0"/>
              </a:rPr>
              <a:t>KDAB ve KDPA İçin Tarama Yapılmalı mı?</a:t>
            </a:r>
            <a:endParaRPr lang="tr-TR" sz="3500" b="1" dirty="0">
              <a:solidFill>
                <a:srgbClr val="636AA2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020C18A-04C7-4F25-A2E3-C90870DC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0106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6400" b="1" dirty="0">
                <a:solidFill>
                  <a:schemeClr val="tx1">
                    <a:lumMod val="50000"/>
                  </a:schemeClr>
                </a:solidFill>
              </a:rPr>
              <a:t>DSÖ</a:t>
            </a:r>
            <a:r>
              <a:rPr lang="tr-TR" sz="4400" b="1" baseline="30000" dirty="0">
                <a:solidFill>
                  <a:schemeClr val="tx1">
                    <a:lumMod val="50000"/>
                  </a:schemeClr>
                </a:solidFill>
              </a:rPr>
              <a:t>*</a:t>
            </a:r>
            <a:r>
              <a:rPr lang="tr-TR" sz="64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tr-TR" sz="6400" dirty="0" err="1">
                <a:solidFill>
                  <a:schemeClr val="tx1">
                    <a:lumMod val="50000"/>
                  </a:schemeClr>
                </a:solidFill>
              </a:rPr>
              <a:t>karbapenem</a:t>
            </a:r>
            <a:r>
              <a:rPr lang="tr-TR" sz="6400" dirty="0">
                <a:solidFill>
                  <a:schemeClr val="tx1">
                    <a:lumMod val="50000"/>
                  </a:schemeClr>
                </a:solidFill>
              </a:rPr>
              <a:t> dirençli </a:t>
            </a:r>
            <a:r>
              <a:rPr lang="tr-TR" sz="6400" i="1" dirty="0" err="1">
                <a:solidFill>
                  <a:schemeClr val="tx1">
                    <a:lumMod val="50000"/>
                  </a:schemeClr>
                </a:solidFill>
              </a:rPr>
              <a:t>A.baumanni</a:t>
            </a:r>
            <a:r>
              <a:rPr lang="tr-TR" sz="64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6400" dirty="0">
                <a:solidFill>
                  <a:schemeClr val="tx1">
                    <a:lumMod val="50000"/>
                  </a:schemeClr>
                </a:solidFill>
              </a:rPr>
              <a:t>ve </a:t>
            </a:r>
            <a:r>
              <a:rPr lang="tr-TR" sz="6400" i="1" dirty="0" err="1">
                <a:solidFill>
                  <a:schemeClr val="tx1">
                    <a:lumMod val="50000"/>
                  </a:schemeClr>
                </a:solidFill>
              </a:rPr>
              <a:t>P.aeruginosa</a:t>
            </a:r>
            <a:r>
              <a:rPr lang="tr-TR" sz="64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6400" dirty="0">
                <a:solidFill>
                  <a:schemeClr val="tx1">
                    <a:lumMod val="50000"/>
                  </a:schemeClr>
                </a:solidFill>
              </a:rPr>
              <a:t>için </a:t>
            </a:r>
            <a:r>
              <a:rPr lang="tr-TR" sz="6400" dirty="0" err="1">
                <a:solidFill>
                  <a:schemeClr val="tx1">
                    <a:lumMod val="50000"/>
                  </a:schemeClr>
                </a:solidFill>
              </a:rPr>
              <a:t>kolonizasyonun</a:t>
            </a:r>
            <a:r>
              <a:rPr lang="tr-TR" sz="6400" dirty="0">
                <a:solidFill>
                  <a:schemeClr val="tx1">
                    <a:lumMod val="50000"/>
                  </a:schemeClr>
                </a:solidFill>
              </a:rPr>
              <a:t> tespiti amaçlı </a:t>
            </a:r>
            <a:r>
              <a:rPr lang="tr-TR" sz="6400" dirty="0" err="1">
                <a:solidFill>
                  <a:schemeClr val="tx1">
                    <a:lumMod val="50000"/>
                  </a:schemeClr>
                </a:solidFill>
              </a:rPr>
              <a:t>sürveyans</a:t>
            </a:r>
            <a:r>
              <a:rPr lang="tr-TR" sz="6400" dirty="0">
                <a:solidFill>
                  <a:schemeClr val="tx1">
                    <a:lumMod val="50000"/>
                  </a:schemeClr>
                </a:solidFill>
              </a:rPr>
              <a:t> kültürü alınması konusunda, literatürde yeterli kanıt olmaması nedeniyle, bir öneride </a:t>
            </a:r>
            <a:r>
              <a:rPr lang="tr-TR" sz="6400" b="1" dirty="0">
                <a:solidFill>
                  <a:schemeClr val="tx1">
                    <a:lumMod val="50000"/>
                  </a:schemeClr>
                </a:solidFill>
              </a:rPr>
              <a:t>bulunmamıştır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6400" b="1" dirty="0">
                <a:solidFill>
                  <a:schemeClr val="tx1">
                    <a:lumMod val="50000"/>
                  </a:schemeClr>
                </a:solidFill>
              </a:rPr>
              <a:t> ESCMID 2014 kılavuzu</a:t>
            </a:r>
            <a:r>
              <a:rPr lang="tr-TR" sz="4400" b="1" baseline="30000" dirty="0">
                <a:solidFill>
                  <a:schemeClr val="tx1">
                    <a:lumMod val="50000"/>
                  </a:schemeClr>
                </a:solidFill>
              </a:rPr>
              <a:t>**</a:t>
            </a:r>
            <a:r>
              <a:rPr lang="tr-TR" sz="6400" dirty="0">
                <a:solidFill>
                  <a:schemeClr val="tx1">
                    <a:lumMod val="50000"/>
                  </a:schemeClr>
                </a:solidFill>
              </a:rPr>
              <a:t>, salgın durumunda ÇİD- gram negatif basiller için aktif tarama kültürleri alınmasını güçlü bir şekilde önerse de endemik durum için tarama kültürü uygulamasının yalnızca ek bir önlem olarak önerilmesi gerektiği ve endemik ortamda ÇİD- gram negatif basil yayılımını kontrol etmek için temel önlemlere dahil edilmemesi gerektiğini savunmaktadır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6400" b="1" dirty="0">
                <a:solidFill>
                  <a:schemeClr val="tx1">
                    <a:lumMod val="50000"/>
                  </a:schemeClr>
                </a:solidFill>
              </a:rPr>
              <a:t> Amerika Birleşik Devletleri Hastalık Kontrol ve Önleme Merkezleri (CDC)</a:t>
            </a:r>
            <a:r>
              <a:rPr lang="tr-TR" sz="4400" b="1" baseline="30000" dirty="0">
                <a:solidFill>
                  <a:schemeClr val="tx1">
                    <a:lumMod val="50000"/>
                  </a:schemeClr>
                </a:solidFill>
              </a:rPr>
              <a:t>***</a:t>
            </a:r>
            <a:r>
              <a:rPr lang="tr-TR" sz="6400" b="1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tr-TR" sz="6400" dirty="0">
                <a:solidFill>
                  <a:schemeClr val="tx1">
                    <a:lumMod val="50000"/>
                  </a:schemeClr>
                </a:solidFill>
              </a:rPr>
              <a:t> KDAB ve KDPA için özel bir öneri sunmamakta; genel olarak ÇİD mikroorganizmaların </a:t>
            </a:r>
            <a:r>
              <a:rPr lang="tr-TR" sz="6400" b="1" dirty="0">
                <a:solidFill>
                  <a:schemeClr val="tx1">
                    <a:lumMod val="50000"/>
                  </a:schemeClr>
                </a:solidFill>
              </a:rPr>
              <a:t>risk altındaki popülasyonda </a:t>
            </a:r>
            <a:r>
              <a:rPr lang="tr-TR" sz="6400" dirty="0">
                <a:solidFill>
                  <a:schemeClr val="tx1">
                    <a:lumMod val="50000"/>
                  </a:schemeClr>
                </a:solidFill>
              </a:rPr>
              <a:t>taranması ile ilgili protokollerin oluşturulup uygulanmasını önermektedir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tr-TR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Sonuç olarak literatürde KDAB </a:t>
            </a:r>
            <a:r>
              <a:rPr lang="tr-TR" sz="6400" dirty="0">
                <a:solidFill>
                  <a:schemeClr val="tx1">
                    <a:lumMod val="50000"/>
                  </a:schemeClr>
                </a:solidFill>
              </a:rPr>
              <a:t>ve KDPA için tarama kültürü alınması ile ilgili </a:t>
            </a:r>
            <a:r>
              <a:rPr kumimoji="0" lang="tr-TR" sz="6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yeterli çalışma olmasa da, sağlık kuruluşlarında lokal epidemiyolojik durum dikkate alınarak ve tarama için öncelikli gruplar belirlenerek yerel protokoller oluşturulabilir</a:t>
            </a:r>
            <a:endParaRPr lang="tr-TR" sz="6400" b="0" i="0" dirty="0">
              <a:solidFill>
                <a:schemeClr val="tx1">
                  <a:lumMod val="50000"/>
                </a:schemeClr>
              </a:solidFill>
              <a:effectLst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D03D16E-DC55-4EC8-BC5E-C9C7B870F228}"/>
              </a:ext>
            </a:extLst>
          </p:cNvPr>
          <p:cNvSpPr txBox="1"/>
          <p:nvPr/>
        </p:nvSpPr>
        <p:spPr>
          <a:xfrm>
            <a:off x="289096" y="6048177"/>
            <a:ext cx="11980984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tr-TR" dirty="0">
              <a:solidFill>
                <a:srgbClr val="000000"/>
              </a:solidFill>
            </a:endParaRPr>
          </a:p>
          <a:p>
            <a:pPr lvl="1" algn="ctr"/>
            <a:r>
              <a:rPr lang="tr-TR" sz="1100" dirty="0">
                <a:solidFill>
                  <a:schemeClr val="bg1"/>
                </a:solidFill>
              </a:rPr>
              <a:t>*WHO, </a:t>
            </a:r>
            <a:r>
              <a:rPr lang="tr-TR" sz="1100" dirty="0" err="1">
                <a:solidFill>
                  <a:schemeClr val="bg1"/>
                </a:solidFill>
              </a:rPr>
              <a:t>Guidelines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for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the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prevention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and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control</a:t>
            </a:r>
            <a:r>
              <a:rPr lang="tr-TR" sz="1100" dirty="0">
                <a:solidFill>
                  <a:schemeClr val="bg1"/>
                </a:solidFill>
              </a:rPr>
              <a:t> of </a:t>
            </a:r>
            <a:r>
              <a:rPr lang="tr-TR" sz="1100" dirty="0" err="1">
                <a:solidFill>
                  <a:schemeClr val="bg1"/>
                </a:solidFill>
              </a:rPr>
              <a:t>carbapenem-resistant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Enterobacteriaceae</a:t>
            </a:r>
            <a:r>
              <a:rPr lang="tr-TR" sz="1100" dirty="0">
                <a:solidFill>
                  <a:schemeClr val="bg1"/>
                </a:solidFill>
              </a:rPr>
              <a:t>, </a:t>
            </a:r>
            <a:r>
              <a:rPr lang="tr-TR" sz="1100" dirty="0" err="1">
                <a:solidFill>
                  <a:schemeClr val="bg1"/>
                </a:solidFill>
              </a:rPr>
              <a:t>Acinetobacter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baumannii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and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Pseudomonas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aeruginosa</a:t>
            </a:r>
            <a:r>
              <a:rPr lang="tr-TR" sz="1100" dirty="0">
                <a:solidFill>
                  <a:schemeClr val="bg1"/>
                </a:solidFill>
              </a:rPr>
              <a:t> in </a:t>
            </a:r>
            <a:r>
              <a:rPr lang="tr-TR" sz="1100" dirty="0" err="1">
                <a:solidFill>
                  <a:schemeClr val="bg1"/>
                </a:solidFill>
              </a:rPr>
              <a:t>health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care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facilities</a:t>
            </a:r>
            <a:r>
              <a:rPr lang="tr-TR" sz="1100" dirty="0">
                <a:solidFill>
                  <a:schemeClr val="bg1"/>
                </a:solidFill>
              </a:rPr>
              <a:t>, 2017</a:t>
            </a:r>
          </a:p>
          <a:p>
            <a:pPr algn="ctr"/>
            <a:r>
              <a:rPr lang="tr-TR" sz="1100" b="0" i="0" u="none" strike="noStrike" baseline="0" dirty="0">
                <a:solidFill>
                  <a:schemeClr val="bg1"/>
                </a:solidFill>
              </a:rPr>
              <a:t>**</a:t>
            </a:r>
            <a:r>
              <a:rPr lang="en-US" sz="1100" b="0" i="0" u="none" strike="noStrike" baseline="0" dirty="0">
                <a:solidFill>
                  <a:schemeClr val="bg1"/>
                </a:solidFill>
              </a:rPr>
              <a:t>ESCMID guidelines for the management of the infection control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1100" b="0" i="0" u="none" strike="noStrike" baseline="0" dirty="0">
                <a:solidFill>
                  <a:schemeClr val="bg1"/>
                </a:solidFill>
              </a:rPr>
              <a:t>measures to reduce transmission of multidrug-resistant Gram-negative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bacteria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in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hospitalized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patients</a:t>
            </a:r>
            <a:endParaRPr lang="tr-TR" sz="1100" b="0" i="0" u="none" strike="noStrike" baseline="0" dirty="0">
              <a:solidFill>
                <a:schemeClr val="bg1"/>
              </a:solidFill>
            </a:endParaRPr>
          </a:p>
          <a:p>
            <a:pPr algn="ctr"/>
            <a:r>
              <a:rPr lang="tr-TR" sz="1100" dirty="0">
                <a:solidFill>
                  <a:schemeClr val="bg1"/>
                </a:solidFill>
              </a:rPr>
              <a:t>***CDC, 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Recommendations from the Management of Multidrug-Resistant Organisms in Healthcare Settings (2006) guideline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, 2024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update</a:t>
            </a:r>
            <a:endParaRPr lang="tr-TR" sz="1100" dirty="0">
              <a:solidFill>
                <a:schemeClr val="bg1"/>
              </a:solidFill>
            </a:endParaRPr>
          </a:p>
          <a:p>
            <a:pPr lvl="1"/>
            <a:endParaRPr lang="tr-T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22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EC92EF5-8DE6-4094-83D9-3452947DC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rgbClr val="636AA2"/>
                </a:solidFill>
                <a:latin typeface="+mn-lt"/>
              </a:rPr>
              <a:t>KDAB ve KDPA Taraması İçin Hangi Numuneler Alınmalı ve Laboratuvarda Nasıl İncelenmeli?</a:t>
            </a:r>
            <a:endParaRPr lang="tr-TR" sz="3800" dirty="0">
              <a:solidFill>
                <a:srgbClr val="636AA2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5DF1EAC-46F1-40E7-9FBC-B43C143EC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tr-TR" sz="1700" b="1" kern="100" dirty="0">
                <a:effectLst/>
                <a:ea typeface="Aptos"/>
                <a:cs typeface="Times New Roman" panose="02020603050405020304" pitchFamily="18" charset="0"/>
              </a:rPr>
              <a:t>Tarama için hangi numuneler kullanılmalı?</a:t>
            </a:r>
            <a:endParaRPr lang="tr-TR" sz="1700" dirty="0">
              <a:solidFill>
                <a:srgbClr val="1C1D1F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1600" dirty="0">
                <a:solidFill>
                  <a:srgbClr val="1C1D1F"/>
                </a:solidFill>
              </a:rPr>
              <a:t> </a:t>
            </a:r>
            <a:r>
              <a:rPr lang="tr-TR" sz="1600" b="1" dirty="0">
                <a:solidFill>
                  <a:schemeClr val="tx1">
                    <a:lumMod val="50000"/>
                  </a:schemeClr>
                </a:solidFill>
              </a:rPr>
              <a:t>KDAB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tarama kültürlerinin hangi anatomik bölgelerden alınması gerektiği ile ilgili görüş birliği yoktur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Genel uygulamalar cilt,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bukkal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mukoza, burun,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orofarenks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, kasık,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perianal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bölge,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rektal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bölge, yaralar gibi alanlardan </a:t>
            </a:r>
            <a:r>
              <a:rPr lang="tr-TR" sz="1600" b="1" dirty="0">
                <a:solidFill>
                  <a:schemeClr val="tx1">
                    <a:lumMod val="50000"/>
                  </a:schemeClr>
                </a:solidFill>
              </a:rPr>
              <a:t>birden fazla kültür 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alınmasını içermektedir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Güncel bir çalışmada </a:t>
            </a:r>
            <a:r>
              <a:rPr lang="tr-TR" sz="1600" b="1" dirty="0">
                <a:solidFill>
                  <a:schemeClr val="tx1">
                    <a:lumMod val="50000"/>
                  </a:schemeClr>
                </a:solidFill>
              </a:rPr>
              <a:t>geniş bir cilt alanından nemli bir kültür çubuğu ile alınmış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kültürlerinin tarama için yüksek duyarlılıkta olduğu ve cilt kültürüne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bukkal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mukoza kültürünün eklenmesi ile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KDAB’in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%99.3 oranında saptanabileceği bildirilmiştir*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600" b="1" dirty="0">
                <a:solidFill>
                  <a:schemeClr val="tx1">
                    <a:lumMod val="50000"/>
                  </a:schemeClr>
                </a:solidFill>
              </a:rPr>
              <a:t>KDPA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için de net öneriler olmamakla beraber en sık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rektal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örnekler ve solunum yolu örnekleri kullanılmaktadır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700" b="1" dirty="0">
                <a:effectLst/>
                <a:ea typeface="Aptos"/>
                <a:cs typeface="Times New Roman" panose="02020603050405020304" pitchFamily="18" charset="0"/>
              </a:rPr>
              <a:t> KDAB ve KDPA taraması için alınan örneklerin laboratuvarda değerlendirilmesi nasıl olmalıdır?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Tarama için alınan örnekler zenginleştirme işlemi sonrasında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kromojenik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600" dirty="0" err="1">
                <a:solidFill>
                  <a:schemeClr val="tx1">
                    <a:lumMod val="50000"/>
                  </a:schemeClr>
                </a:solidFill>
              </a:rPr>
              <a:t>agarlara</a:t>
            </a: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 ekilebilir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tr-TR" sz="1600" dirty="0">
                <a:solidFill>
                  <a:schemeClr val="tx1">
                    <a:lumMod val="50000"/>
                  </a:schemeClr>
                </a:solidFill>
              </a:rPr>
              <a:t>Moleküler yöntemler de uygulanabilir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tr-TR" sz="1500" dirty="0">
              <a:solidFill>
                <a:srgbClr val="1C1D1F"/>
              </a:solidFill>
            </a:endParaRPr>
          </a:p>
          <a:p>
            <a:endParaRPr lang="tr-TR" dirty="0">
              <a:solidFill>
                <a:srgbClr val="1C1D1F"/>
              </a:solidFill>
              <a:latin typeface="Nunito" pitchFamily="2" charset="-94"/>
            </a:endParaRPr>
          </a:p>
          <a:p>
            <a:pPr marL="0" indent="0">
              <a:buNone/>
            </a:pPr>
            <a:endParaRPr lang="tr-TR" dirty="0">
              <a:solidFill>
                <a:srgbClr val="1C1D1F"/>
              </a:solidFill>
              <a:latin typeface="Nunito" pitchFamily="2" charset="-94"/>
            </a:endParaRPr>
          </a:p>
          <a:p>
            <a:pPr algn="l"/>
            <a:endParaRPr lang="en-US" b="0" i="0" dirty="0">
              <a:solidFill>
                <a:srgbClr val="1C1D1F"/>
              </a:solidFill>
              <a:effectLst/>
              <a:latin typeface="Nunito" pitchFamily="2" charset="-94"/>
            </a:endParaRP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3CE4A-E339-4239-994A-C24F5076CEF1}"/>
              </a:ext>
            </a:extLst>
          </p:cNvPr>
          <p:cNvSpPr txBox="1"/>
          <p:nvPr/>
        </p:nvSpPr>
        <p:spPr>
          <a:xfrm>
            <a:off x="3597216" y="6440592"/>
            <a:ext cx="45444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>
                <a:solidFill>
                  <a:schemeClr val="bg1"/>
                </a:solidFill>
              </a:rPr>
              <a:t>*</a:t>
            </a:r>
            <a:r>
              <a:rPr lang="tr-TR" sz="1100" dirty="0" err="1">
                <a:solidFill>
                  <a:schemeClr val="bg1"/>
                </a:solidFill>
              </a:rPr>
              <a:t>Nutman</a:t>
            </a:r>
            <a:r>
              <a:rPr lang="tr-TR" sz="1100" dirty="0">
                <a:solidFill>
                  <a:schemeClr val="bg1"/>
                </a:solidFill>
              </a:rPr>
              <a:t> et al. </a:t>
            </a:r>
            <a:r>
              <a:rPr lang="tr-TR" sz="1100" dirty="0" err="1">
                <a:solidFill>
                  <a:schemeClr val="bg1"/>
                </a:solidFill>
              </a:rPr>
              <a:t>Infect</a:t>
            </a:r>
            <a:r>
              <a:rPr lang="tr-TR" sz="1100" dirty="0">
                <a:solidFill>
                  <a:schemeClr val="bg1"/>
                </a:solidFill>
              </a:rPr>
              <a:t> Control </a:t>
            </a:r>
            <a:r>
              <a:rPr lang="tr-TR" sz="1100" dirty="0" err="1">
                <a:solidFill>
                  <a:schemeClr val="bg1"/>
                </a:solidFill>
              </a:rPr>
              <a:t>Hosp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Epidemiol</a:t>
            </a:r>
            <a:r>
              <a:rPr lang="tr-TR" sz="1100" dirty="0">
                <a:solidFill>
                  <a:schemeClr val="bg1"/>
                </a:solidFill>
              </a:rPr>
              <a:t>. 2020;41(8):965-967</a:t>
            </a:r>
          </a:p>
        </p:txBody>
      </p:sp>
    </p:spTree>
    <p:extLst>
      <p:ext uri="{BB962C8B-B14F-4D97-AF65-F5344CB8AC3E}">
        <p14:creationId xmlns:p14="http://schemas.microsoft.com/office/powerpoint/2010/main" val="2284773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5D68B7-3A99-418D-AB84-FF573395D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3527"/>
            <a:ext cx="10058400" cy="1450757"/>
          </a:xfrm>
        </p:spPr>
        <p:txBody>
          <a:bodyPr>
            <a:normAutofit/>
          </a:bodyPr>
          <a:lstStyle/>
          <a:p>
            <a:r>
              <a:rPr lang="tr-TR" sz="3800" b="1" dirty="0">
                <a:solidFill>
                  <a:srgbClr val="636AA2"/>
                </a:solidFill>
                <a:latin typeface="+mn-lt"/>
              </a:rPr>
              <a:t>KDAB ve KDPA İçin İzolasyon Süresi ve Sonlandırılması</a:t>
            </a:r>
            <a:endParaRPr lang="tr-TR" sz="3800" dirty="0">
              <a:solidFill>
                <a:srgbClr val="636AA2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45093B0-A8F1-4A7B-A85B-FB2C2A86A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Taşıyıcılık kültürlerinde KDAB ve KDPA saptanan hastalar için temas izolasyonu uygulanır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İzolasyon kaldırılması için net öneriler olmamakla beraber;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0000"/>
                </a:solidFill>
              </a:rPr>
              <a:t>Birkaç haftadır antibiyotik almayan bir hastada,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b="1" dirty="0">
                <a:solidFill>
                  <a:srgbClr val="000000"/>
                </a:solidFill>
              </a:rPr>
              <a:t>En az 1-2 hafta ara </a:t>
            </a:r>
            <a:r>
              <a:rPr lang="tr-TR" sz="2000" dirty="0">
                <a:solidFill>
                  <a:srgbClr val="000000"/>
                </a:solidFill>
              </a:rPr>
              <a:t>ile alınmış,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b="1" dirty="0">
                <a:solidFill>
                  <a:srgbClr val="000000"/>
                </a:solidFill>
              </a:rPr>
              <a:t>En az 3 taşıyıcılık kültürünün </a:t>
            </a:r>
            <a:r>
              <a:rPr lang="tr-TR" sz="2000" dirty="0">
                <a:solidFill>
                  <a:srgbClr val="000000"/>
                </a:solidFill>
              </a:rPr>
              <a:t>negatif olması önerilir</a:t>
            </a:r>
          </a:p>
          <a:p>
            <a:pPr marL="0" indent="0">
              <a:buNone/>
            </a:pPr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B8BF83C-2B7C-4A0D-8CE0-281D1D6D10CF}"/>
              </a:ext>
            </a:extLst>
          </p:cNvPr>
          <p:cNvSpPr txBox="1"/>
          <p:nvPr/>
        </p:nvSpPr>
        <p:spPr>
          <a:xfrm>
            <a:off x="1168400" y="6440592"/>
            <a:ext cx="113284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u="none" strike="noStrike" baseline="0" dirty="0">
                <a:solidFill>
                  <a:schemeClr val="bg1"/>
                </a:solidFill>
              </a:rPr>
              <a:t>ESCMID guidelines for the management of the infection control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1100" b="0" i="0" u="none" strike="noStrike" baseline="0" dirty="0">
                <a:solidFill>
                  <a:schemeClr val="bg1"/>
                </a:solidFill>
              </a:rPr>
              <a:t>measures to reduce transmission of multidrug-resistant Gram-negative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bacteria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in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hospitalized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patients</a:t>
            </a:r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2038943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81EB8-90F4-84F9-11F2-8FFEF403F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F89879B5-0D1D-7E87-22D4-EEEE1EC13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888" y="1919459"/>
            <a:ext cx="10524792" cy="2487077"/>
          </a:xfrm>
          <a:solidFill>
            <a:srgbClr val="FF9933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pPr algn="ctr"/>
            <a:r>
              <a:rPr lang="tr-TR" sz="4400" b="1" dirty="0">
                <a:solidFill>
                  <a:schemeClr val="bg1"/>
                </a:solidFill>
                <a:latin typeface="+mn-lt"/>
              </a:rPr>
              <a:t>Metisiline dirençli </a:t>
            </a:r>
            <a:r>
              <a:rPr lang="tr-TR" sz="4400" b="1" i="1" dirty="0" err="1">
                <a:solidFill>
                  <a:schemeClr val="bg1"/>
                </a:solidFill>
                <a:latin typeface="+mn-lt"/>
              </a:rPr>
              <a:t>S.aureus</a:t>
            </a:r>
            <a:r>
              <a:rPr lang="tr-TR" sz="4400" b="1" i="1" dirty="0">
                <a:solidFill>
                  <a:schemeClr val="bg1"/>
                </a:solidFill>
                <a:latin typeface="+mn-lt"/>
              </a:rPr>
              <a:t> </a:t>
            </a:r>
            <a:br>
              <a:rPr lang="tr-TR" sz="4400" b="1" i="1" dirty="0">
                <a:solidFill>
                  <a:schemeClr val="bg1"/>
                </a:solidFill>
                <a:latin typeface="+mn-lt"/>
              </a:rPr>
            </a:br>
            <a:r>
              <a:rPr lang="tr-TR" sz="4400" b="1" dirty="0">
                <a:solidFill>
                  <a:schemeClr val="bg1"/>
                </a:solidFill>
                <a:latin typeface="+mn-lt"/>
              </a:rPr>
              <a:t>(MRSA)</a:t>
            </a:r>
            <a:endParaRPr lang="tr-TR" sz="4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F9F2AB38-204E-0748-7869-984343AA66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870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078A01-E162-4DE1-BB35-1D1E4610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737669" cy="1450757"/>
          </a:xfrm>
        </p:spPr>
        <p:txBody>
          <a:bodyPr>
            <a:normAutofit/>
          </a:bodyPr>
          <a:lstStyle/>
          <a:p>
            <a:r>
              <a:rPr lang="tr-TR" sz="4000" b="1" kern="100" dirty="0">
                <a:solidFill>
                  <a:srgbClr val="FF9933"/>
                </a:solidFill>
                <a:latin typeface="+mn-lt"/>
                <a:ea typeface="Aptos"/>
                <a:cs typeface="Times New Roman" panose="02020603050405020304" pitchFamily="18" charset="0"/>
              </a:rPr>
              <a:t>Sağlık Kuruluşlarında MRSA Taraması Yapılmalı mı? Ne Zaman Yapılmalı?</a:t>
            </a:r>
            <a:endParaRPr lang="tr-TR" sz="3800" b="1" dirty="0">
              <a:solidFill>
                <a:srgbClr val="FF9933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D33812B-A1FA-43B5-91BD-92F1BA20C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9922"/>
            <a:ext cx="10058400" cy="424607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tr-TR" sz="23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2700" dirty="0" err="1">
                <a:solidFill>
                  <a:schemeClr val="tx1">
                    <a:lumMod val="50000"/>
                  </a:schemeClr>
                </a:solidFill>
              </a:rPr>
              <a:t>MRSA’dan</a:t>
            </a:r>
            <a:r>
              <a:rPr lang="tr-TR" sz="2700" dirty="0">
                <a:solidFill>
                  <a:schemeClr val="tx1">
                    <a:lumMod val="50000"/>
                  </a:schemeClr>
                </a:solidFill>
              </a:rPr>
              <a:t> korunma ve kontrol ile ilgili kılavuzlar genel olarak sağlık kuruluşlarında MRSA taşıyıcıların saptanması için tarama kültürleri alınmasını </a:t>
            </a:r>
            <a:r>
              <a:rPr lang="tr-TR" sz="2700" b="1" dirty="0">
                <a:solidFill>
                  <a:schemeClr val="tx1">
                    <a:lumMod val="50000"/>
                  </a:schemeClr>
                </a:solidFill>
              </a:rPr>
              <a:t>önerir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tr-TR" sz="2700" dirty="0">
                <a:solidFill>
                  <a:schemeClr val="tx1">
                    <a:lumMod val="50000"/>
                  </a:schemeClr>
                </a:solidFill>
              </a:rPr>
              <a:t> Tarama </a:t>
            </a:r>
            <a:r>
              <a:rPr lang="tr-TR" sz="2700" b="1" dirty="0">
                <a:solidFill>
                  <a:schemeClr val="tx1">
                    <a:lumMod val="50000"/>
                  </a:schemeClr>
                </a:solidFill>
              </a:rPr>
              <a:t>tüm hastaları kapsayabilir </a:t>
            </a:r>
            <a:r>
              <a:rPr lang="tr-TR" sz="2700" dirty="0">
                <a:solidFill>
                  <a:schemeClr val="tx1">
                    <a:lumMod val="50000"/>
                  </a:schemeClr>
                </a:solidFill>
              </a:rPr>
              <a:t>veya </a:t>
            </a:r>
            <a:r>
              <a:rPr lang="tr-TR" sz="2700" b="1" dirty="0">
                <a:solidFill>
                  <a:schemeClr val="tx1">
                    <a:lumMod val="50000"/>
                  </a:schemeClr>
                </a:solidFill>
              </a:rPr>
              <a:t>hedefe yönelik</a:t>
            </a:r>
            <a:r>
              <a:rPr lang="tr-TR" sz="2700" dirty="0">
                <a:solidFill>
                  <a:schemeClr val="tx1">
                    <a:lumMod val="50000"/>
                  </a:schemeClr>
                </a:solidFill>
              </a:rPr>
              <a:t> olarak yüksek riskli grupların taranması şeklinde olabilir, aşağıdaki örneklere benzer tarama stratejileri oluşturulabilir;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tr-TR" sz="2700" dirty="0">
                <a:solidFill>
                  <a:schemeClr val="tx1">
                    <a:lumMod val="50000"/>
                  </a:schemeClr>
                </a:solidFill>
              </a:rPr>
              <a:t>Hastane genelinde MRSA </a:t>
            </a:r>
            <a:r>
              <a:rPr lang="tr-TR" sz="2700" dirty="0" err="1">
                <a:solidFill>
                  <a:schemeClr val="tx1">
                    <a:lumMod val="50000"/>
                  </a:schemeClr>
                </a:solidFill>
              </a:rPr>
              <a:t>infeksiyonlarının</a:t>
            </a:r>
            <a:r>
              <a:rPr lang="tr-TR" sz="27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2700" dirty="0" err="1">
                <a:solidFill>
                  <a:schemeClr val="tx1">
                    <a:lumMod val="50000"/>
                  </a:schemeClr>
                </a:solidFill>
              </a:rPr>
              <a:t>insidansını</a:t>
            </a:r>
            <a:r>
              <a:rPr lang="tr-TR" sz="2700" dirty="0">
                <a:solidFill>
                  <a:schemeClr val="tx1">
                    <a:lumMod val="50000"/>
                  </a:schemeClr>
                </a:solidFill>
              </a:rPr>
              <a:t> düşürmek için aktif tarama ve temas izolasyonu 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tr-TR" sz="2700" dirty="0">
                <a:solidFill>
                  <a:schemeClr val="tx1">
                    <a:lumMod val="50000"/>
                  </a:schemeClr>
                </a:solidFill>
              </a:rPr>
              <a:t>Cerrahi alan enfeksiyonlarını önlemek için seçilmiş </a:t>
            </a:r>
            <a:r>
              <a:rPr lang="tr-TR" sz="2700" dirty="0" err="1">
                <a:solidFill>
                  <a:schemeClr val="tx1">
                    <a:lumMod val="50000"/>
                  </a:schemeClr>
                </a:solidFill>
              </a:rPr>
              <a:t>preoperatif</a:t>
            </a:r>
            <a:r>
              <a:rPr lang="tr-TR" sz="2700" dirty="0">
                <a:solidFill>
                  <a:schemeClr val="tx1">
                    <a:lumMod val="50000"/>
                  </a:schemeClr>
                </a:solidFill>
              </a:rPr>
              <a:t> hastaların (ör. protez ve kardiyak cerrahi) aktif olarak taranıp </a:t>
            </a:r>
            <a:r>
              <a:rPr lang="tr-TR" sz="2700" dirty="0" err="1">
                <a:solidFill>
                  <a:schemeClr val="tx1">
                    <a:lumMod val="50000"/>
                  </a:schemeClr>
                </a:solidFill>
              </a:rPr>
              <a:t>dekolonize</a:t>
            </a:r>
            <a:r>
              <a:rPr lang="tr-TR" sz="2700" dirty="0">
                <a:solidFill>
                  <a:schemeClr val="tx1">
                    <a:lumMod val="50000"/>
                  </a:schemeClr>
                </a:solidFill>
              </a:rPr>
              <a:t> edilmesi</a:t>
            </a:r>
          </a:p>
          <a:p>
            <a:pPr lvl="1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tr-TR" sz="2700" dirty="0">
                <a:solidFill>
                  <a:schemeClr val="tx1">
                    <a:lumMod val="50000"/>
                  </a:schemeClr>
                </a:solidFill>
              </a:rPr>
              <a:t>Bir ünitede salgın veya devam eden bulaş olması halinde diğer tedbirlere ek olarak aktif tarama yapılması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tr-TR" sz="2700" dirty="0">
                <a:solidFill>
                  <a:schemeClr val="tx1">
                    <a:lumMod val="50000"/>
                  </a:schemeClr>
                </a:solidFill>
              </a:rPr>
              <a:t> MRSA </a:t>
            </a:r>
            <a:r>
              <a:rPr lang="tr-TR" sz="2700" dirty="0" err="1">
                <a:solidFill>
                  <a:schemeClr val="tx1">
                    <a:lumMod val="50000"/>
                  </a:schemeClr>
                </a:solidFill>
              </a:rPr>
              <a:t>bulaşını</a:t>
            </a:r>
            <a:r>
              <a:rPr lang="tr-TR" sz="2700" dirty="0">
                <a:solidFill>
                  <a:schemeClr val="tx1">
                    <a:lumMod val="50000"/>
                  </a:schemeClr>
                </a:solidFill>
              </a:rPr>
              <a:t> azaltmak için, tarama sonucu pozitif çıkanlara </a:t>
            </a:r>
            <a:r>
              <a:rPr lang="tr-TR" sz="2700" b="1" dirty="0">
                <a:solidFill>
                  <a:schemeClr val="tx1">
                    <a:lumMod val="50000"/>
                  </a:schemeClr>
                </a:solidFill>
              </a:rPr>
              <a:t>temas izolasyonu </a:t>
            </a:r>
            <a:r>
              <a:rPr lang="tr-TR" sz="2700" dirty="0">
                <a:solidFill>
                  <a:schemeClr val="tx1">
                    <a:lumMod val="50000"/>
                  </a:schemeClr>
                </a:solidFill>
              </a:rPr>
              <a:t>uygulanmalı ve/veya </a:t>
            </a:r>
            <a:r>
              <a:rPr lang="tr-TR" sz="2700" b="1" dirty="0" err="1">
                <a:solidFill>
                  <a:schemeClr val="tx1">
                    <a:lumMod val="50000"/>
                  </a:schemeClr>
                </a:solidFill>
              </a:rPr>
              <a:t>dekolonizasyon</a:t>
            </a:r>
            <a:r>
              <a:rPr lang="tr-TR" sz="2700" dirty="0">
                <a:solidFill>
                  <a:schemeClr val="tx1">
                    <a:lumMod val="50000"/>
                  </a:schemeClr>
                </a:solidFill>
              </a:rPr>
              <a:t> yapılmalıdır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CF9CC45-894B-49BB-BFF0-FE98FEB829B2}"/>
              </a:ext>
            </a:extLst>
          </p:cNvPr>
          <p:cNvSpPr txBox="1"/>
          <p:nvPr/>
        </p:nvSpPr>
        <p:spPr>
          <a:xfrm>
            <a:off x="0" y="6396335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Joint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Healthcare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Infection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Society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(HIS)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and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Infection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Prevention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Society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(IPS)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guidelines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for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the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prevention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and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control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of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meticillin-resistant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Staphylococcus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aureus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(MRSA) in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healthcare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facilities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,</a:t>
            </a:r>
            <a:r>
              <a:rPr lang="tr-TR" sz="1000" dirty="0">
                <a:solidFill>
                  <a:schemeClr val="bg1"/>
                </a:solidFill>
                <a:latin typeface="BlinkMacSystemFont"/>
              </a:rPr>
              <a:t> 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2021</a:t>
            </a:r>
          </a:p>
          <a:p>
            <a:pPr algn="ctr"/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SHEA/IDSA/APIC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Practice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Recommendation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: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Strategies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to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prevent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methicillin-resistant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 </a:t>
            </a:r>
            <a:r>
              <a:rPr lang="tr-TR" sz="1000" b="0" i="1" dirty="0" err="1">
                <a:solidFill>
                  <a:schemeClr val="bg1"/>
                </a:solidFill>
                <a:effectLst/>
                <a:latin typeface="Roboto Mono Web"/>
              </a:rPr>
              <a:t>Staphylococcus</a:t>
            </a:r>
            <a:r>
              <a:rPr lang="tr-TR" sz="1000" b="0" i="1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1" dirty="0" err="1">
                <a:solidFill>
                  <a:schemeClr val="bg1"/>
                </a:solidFill>
                <a:effectLst/>
                <a:latin typeface="Roboto Mono Web"/>
              </a:rPr>
              <a:t>aureus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 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transmission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and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infection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in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acute-care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hospitals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: 2022 Update.</a:t>
            </a:r>
            <a:endParaRPr lang="tr-T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87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5D24A78-A745-4597-BD6F-4E4B041BA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rgbClr val="FF9933"/>
                </a:solidFill>
                <a:latin typeface="+mn-lt"/>
              </a:rPr>
              <a:t>MRSA Taraması İçin Uygun Örnekler ve Tekrarlayan Taramalar</a:t>
            </a:r>
            <a:endParaRPr lang="tr-TR" sz="3800" dirty="0">
              <a:solidFill>
                <a:srgbClr val="FF9933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C0F50A-6714-49F7-AA7C-A50DAC807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tr-TR" b="1" dirty="0">
                <a:solidFill>
                  <a:srgbClr val="0070C0"/>
                </a:solidFill>
              </a:rPr>
              <a:t> Tarama için uygun örnekler hangileridir?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rgbClr val="000000"/>
                </a:solidFill>
              </a:rPr>
              <a:t> Biri </a:t>
            </a:r>
            <a:r>
              <a:rPr lang="tr-TR" sz="2000" dirty="0" err="1">
                <a:solidFill>
                  <a:srgbClr val="000000"/>
                </a:solidFill>
              </a:rPr>
              <a:t>anterior</a:t>
            </a:r>
            <a:r>
              <a:rPr lang="tr-TR" sz="2000" dirty="0">
                <a:solidFill>
                  <a:srgbClr val="000000"/>
                </a:solidFill>
              </a:rPr>
              <a:t> </a:t>
            </a:r>
            <a:r>
              <a:rPr lang="tr-TR" sz="2000" dirty="0" err="1">
                <a:solidFill>
                  <a:srgbClr val="000000"/>
                </a:solidFill>
              </a:rPr>
              <a:t>nares</a:t>
            </a:r>
            <a:r>
              <a:rPr lang="tr-TR" sz="2000" dirty="0">
                <a:solidFill>
                  <a:srgbClr val="000000"/>
                </a:solidFill>
              </a:rPr>
              <a:t> olmak üzere en az 2 vücut bölgesinden örnek alınması önerilir (perine, yabancı cisim giriş bölgeleri, yaralar, idrar veya balgam)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  </a:t>
            </a:r>
            <a:r>
              <a:rPr lang="tr-TR" b="1" dirty="0">
                <a:solidFill>
                  <a:srgbClr val="0070C0"/>
                </a:solidFill>
              </a:rPr>
              <a:t>Tekrarlayan tarama kültürü yapılması önerilir mi?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2000" dirty="0" err="1">
                <a:solidFill>
                  <a:srgbClr val="000000"/>
                </a:solidFill>
              </a:rPr>
              <a:t>Dekolonizasyon</a:t>
            </a:r>
            <a:r>
              <a:rPr lang="tr-TR" sz="2000" dirty="0">
                <a:solidFill>
                  <a:srgbClr val="000000"/>
                </a:solidFill>
              </a:rPr>
              <a:t> yapılmayan hastalarda tekrar tarama kültürüne gerek yoktur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2000" dirty="0" err="1">
                <a:solidFill>
                  <a:srgbClr val="000000"/>
                </a:solidFill>
              </a:rPr>
              <a:t>Dekolonizasyon</a:t>
            </a:r>
            <a:r>
              <a:rPr lang="tr-TR" sz="2000" dirty="0">
                <a:solidFill>
                  <a:srgbClr val="000000"/>
                </a:solidFill>
              </a:rPr>
              <a:t> yapıldıysa, tedavi bitiminden 2-3 gün sonra tarama kültürü tekrarlanabilir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tr-TR" dirty="0">
                <a:solidFill>
                  <a:srgbClr val="000000"/>
                </a:solidFill>
              </a:rPr>
              <a:t> Cerrahi öncesi (</a:t>
            </a:r>
            <a:r>
              <a:rPr lang="tr-TR" dirty="0" err="1">
                <a:solidFill>
                  <a:srgbClr val="000000"/>
                </a:solidFill>
              </a:rPr>
              <a:t>preoperatif</a:t>
            </a:r>
            <a:r>
              <a:rPr lang="tr-TR" dirty="0">
                <a:solidFill>
                  <a:srgbClr val="000000"/>
                </a:solidFill>
              </a:rPr>
              <a:t>) tarama sonucunda </a:t>
            </a:r>
            <a:r>
              <a:rPr lang="tr-TR" dirty="0" err="1">
                <a:solidFill>
                  <a:srgbClr val="000000"/>
                </a:solidFill>
              </a:rPr>
              <a:t>dekolonizasyon</a:t>
            </a:r>
            <a:r>
              <a:rPr lang="tr-TR" dirty="0">
                <a:solidFill>
                  <a:srgbClr val="000000"/>
                </a:solidFill>
              </a:rPr>
              <a:t> uygulanan hastalarda, kontrol tarama kültürü hala pozitif olsa bile ameliyatın geciktirilmemesi önerilir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417BD6D-CF8B-444A-9A27-0C79054C8063}"/>
              </a:ext>
            </a:extLst>
          </p:cNvPr>
          <p:cNvSpPr txBox="1"/>
          <p:nvPr/>
        </p:nvSpPr>
        <p:spPr>
          <a:xfrm>
            <a:off x="0" y="6396335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Joint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Healthcare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Infection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Society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(HIS)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and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Infection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Prevention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Society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(IPS)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guidelines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for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the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prevention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and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control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of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meticillin-resistant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Staphylococcus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aureus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(MRSA) in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healthcare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facilities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,</a:t>
            </a:r>
            <a:r>
              <a:rPr lang="tr-TR" sz="1000" dirty="0">
                <a:solidFill>
                  <a:schemeClr val="bg1"/>
                </a:solidFill>
                <a:latin typeface="BlinkMacSystemFont"/>
              </a:rPr>
              <a:t> 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2021</a:t>
            </a:r>
          </a:p>
          <a:p>
            <a:pPr algn="ctr"/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SHEA/IDSA/APIC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Practice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Recommendation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: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Strategies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to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prevent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methicillin-resistant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 </a:t>
            </a:r>
            <a:r>
              <a:rPr lang="tr-TR" sz="1000" b="0" i="1" dirty="0" err="1">
                <a:solidFill>
                  <a:schemeClr val="bg1"/>
                </a:solidFill>
                <a:effectLst/>
                <a:latin typeface="Roboto Mono Web"/>
              </a:rPr>
              <a:t>Staphylococcus</a:t>
            </a:r>
            <a:r>
              <a:rPr lang="tr-TR" sz="1000" b="0" i="1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1" dirty="0" err="1">
                <a:solidFill>
                  <a:schemeClr val="bg1"/>
                </a:solidFill>
                <a:effectLst/>
                <a:latin typeface="Roboto Mono Web"/>
              </a:rPr>
              <a:t>aureus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 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transmission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and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infection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in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acute-care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hospitals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: 2022 Update.</a:t>
            </a:r>
            <a:endParaRPr lang="tr-T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878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F11341-4B98-401E-834F-5FE5A39A8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tr-TR" sz="3800" b="1" dirty="0">
                <a:solidFill>
                  <a:srgbClr val="FF9933"/>
                </a:solidFill>
                <a:latin typeface="+mn-lt"/>
              </a:rPr>
              <a:t>MRSA Taraması ve Dekolonizasyonu</a:t>
            </a:r>
            <a:endParaRPr lang="tr-TR" sz="3800" kern="100" dirty="0">
              <a:solidFill>
                <a:srgbClr val="FF9933"/>
              </a:solidFill>
              <a:effectLst/>
              <a:latin typeface="+mn-lt"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3FAABA4-E93B-4AE5-869B-505082D93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 </a:t>
            </a:r>
            <a:r>
              <a:rPr lang="tr-TR" sz="1900" b="1" dirty="0">
                <a:solidFill>
                  <a:srgbClr val="0070C0"/>
                </a:solidFill>
              </a:rPr>
              <a:t>Tarama için hangi mikrobiyolojik yöntemler kullanılabilir?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Sağlık kuruluşunun olanaklarına göre hem konvansiyonel kültür veya PCR ile tarama yapılabilir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1900" dirty="0">
                <a:solidFill>
                  <a:srgbClr val="000000"/>
                </a:solidFill>
              </a:rPr>
              <a:t> </a:t>
            </a:r>
            <a:r>
              <a:rPr lang="tr-TR" sz="1900" b="1" dirty="0">
                <a:solidFill>
                  <a:srgbClr val="0070C0"/>
                </a:solidFill>
              </a:rPr>
              <a:t>Tarama kültüründe MRSA saptanan hastalar için </a:t>
            </a:r>
            <a:r>
              <a:rPr lang="tr-TR" sz="1900" b="1" dirty="0" err="1">
                <a:solidFill>
                  <a:srgbClr val="0070C0"/>
                </a:solidFill>
              </a:rPr>
              <a:t>dekolonizasyon</a:t>
            </a:r>
            <a:r>
              <a:rPr lang="tr-TR" sz="1900" b="1" dirty="0">
                <a:solidFill>
                  <a:srgbClr val="0070C0"/>
                </a:solidFill>
              </a:rPr>
              <a:t> nasıl yapılır?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Nazal </a:t>
            </a:r>
            <a:r>
              <a:rPr lang="tr-TR" sz="1900" b="1" dirty="0" err="1">
                <a:solidFill>
                  <a:schemeClr val="tx1">
                    <a:lumMod val="50000"/>
                  </a:schemeClr>
                </a:solidFill>
              </a:rPr>
              <a:t>dekolonizasyon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için </a:t>
            </a:r>
            <a:r>
              <a:rPr lang="tr-TR" sz="1900" b="1" dirty="0" err="1">
                <a:solidFill>
                  <a:schemeClr val="tx1">
                    <a:lumMod val="50000"/>
                  </a:schemeClr>
                </a:solidFill>
              </a:rPr>
              <a:t>mupirosin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vücut </a:t>
            </a:r>
            <a:r>
              <a:rPr lang="tr-TR" sz="1900" b="1" dirty="0" err="1">
                <a:solidFill>
                  <a:schemeClr val="tx1">
                    <a:lumMod val="50000"/>
                  </a:schemeClr>
                </a:solidFill>
              </a:rPr>
              <a:t>dekolonizasyonu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için </a:t>
            </a:r>
            <a:r>
              <a:rPr lang="tr-TR" sz="1900" b="1" dirty="0" err="1">
                <a:solidFill>
                  <a:schemeClr val="tx1">
                    <a:lumMod val="50000"/>
                  </a:schemeClr>
                </a:solidFill>
              </a:rPr>
              <a:t>klorheksidin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kullanılması önerilir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Cilt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dekolonizasyonu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için %4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klorheksidin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yıkama solüsyonu kullanılıyorsa, cilt nemlendirilmeli, solüsyon uygulanmalı ve durulanmadan önce 1–3 dakika bekletilmelidir; %2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klorheksidin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mendil kullanılıyorsa durulama yapılmamalı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Cilt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dekolonizasyonu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sırasında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aksilla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, kasık ve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perianal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bölgelere dikkat edilmeli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Her yıkanmadan sonra temiz çarşaf ve havlu kullanılmalı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Dekolonizasyon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MRSA’yı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çoğu zaman tamamen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eradike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etmez ama sağlanan geçici baskılanma genellikle yeterli olur (ör. cerrahi alan enfeksiyonu gelişimi önlenir, bulaştırıcılık azalır..)</a:t>
            </a:r>
          </a:p>
          <a:p>
            <a:pPr>
              <a:buFont typeface="Wingdings" panose="05000000000000000000" pitchFamily="2" charset="2"/>
              <a:buChar char="q"/>
            </a:pPr>
            <a:endParaRPr lang="tr-TR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tr-TR" b="1" dirty="0">
              <a:solidFill>
                <a:srgbClr val="0070C0"/>
              </a:solidFill>
            </a:endParaRP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B6CE79A-AA4D-45FB-B05B-8C6CD1511E36}"/>
              </a:ext>
            </a:extLst>
          </p:cNvPr>
          <p:cNvSpPr txBox="1"/>
          <p:nvPr/>
        </p:nvSpPr>
        <p:spPr>
          <a:xfrm>
            <a:off x="0" y="6396335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Joint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Healthcare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Infection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Society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(HIS)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and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Infection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Prevention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Society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(IPS)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guidelines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for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the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prevention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and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control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of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meticillin-resistant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Staphylococcus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aureus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(MRSA) in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healthcare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facilities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,</a:t>
            </a:r>
            <a:r>
              <a:rPr lang="tr-TR" sz="1000" dirty="0">
                <a:solidFill>
                  <a:schemeClr val="bg1"/>
                </a:solidFill>
                <a:latin typeface="BlinkMacSystemFont"/>
              </a:rPr>
              <a:t> 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2021</a:t>
            </a:r>
          </a:p>
          <a:p>
            <a:pPr algn="ctr"/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SHEA/IDSA/APIC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Practice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Recommendation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: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Strategies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to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prevent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methicillin-resistant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 </a:t>
            </a:r>
            <a:r>
              <a:rPr lang="tr-TR" sz="1000" b="0" i="1" dirty="0" err="1">
                <a:solidFill>
                  <a:schemeClr val="bg1"/>
                </a:solidFill>
                <a:effectLst/>
                <a:latin typeface="Roboto Mono Web"/>
              </a:rPr>
              <a:t>Staphylococcus</a:t>
            </a:r>
            <a:r>
              <a:rPr lang="tr-TR" sz="1000" b="0" i="1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1" dirty="0" err="1">
                <a:solidFill>
                  <a:schemeClr val="bg1"/>
                </a:solidFill>
                <a:effectLst/>
                <a:latin typeface="Roboto Mono Web"/>
              </a:rPr>
              <a:t>aureus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 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transmission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and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infection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in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acute-care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hospitals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: 2022 Update.</a:t>
            </a:r>
            <a:endParaRPr lang="tr-T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96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4CA066B-B141-403F-918C-298A6B764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latin typeface="+mn-lt"/>
              </a:rPr>
              <a:t>Tanımlar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49A9B78-B798-4105-A785-2EC65E654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9841653" cy="402166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sz="1700" b="1" dirty="0"/>
              <a:t>Endemi: </a:t>
            </a:r>
            <a:r>
              <a:rPr lang="tr-TR" sz="1700" dirty="0">
                <a:solidFill>
                  <a:srgbClr val="000000"/>
                </a:solidFill>
              </a:rPr>
              <a:t>Bir enfeksiyonun bir toplumda/bölgede/hastanede/ünitede alışılmış sıklıkta görülmesidir</a:t>
            </a:r>
          </a:p>
          <a:p>
            <a:pPr>
              <a:lnSpc>
                <a:spcPct val="150000"/>
              </a:lnSpc>
            </a:pPr>
            <a:r>
              <a:rPr lang="tr-TR" sz="1700" b="1" dirty="0"/>
              <a:t>Epidemi: </a:t>
            </a:r>
            <a:r>
              <a:rPr lang="tr-TR" sz="1700" dirty="0">
                <a:solidFill>
                  <a:srgbClr val="000000"/>
                </a:solidFill>
              </a:rPr>
              <a:t>Bir enfeksiyonun bir toplumda /bölgede/hastanede/ünitede normal ya da alışılmış seyrinden daha fazla görülmesidir. Salgın ile eş anlamlıdır</a:t>
            </a:r>
          </a:p>
          <a:p>
            <a:pPr>
              <a:lnSpc>
                <a:spcPct val="150000"/>
              </a:lnSpc>
            </a:pPr>
            <a:r>
              <a:rPr lang="tr-TR" sz="1700" b="1" dirty="0"/>
              <a:t>Kolonizasyon: </a:t>
            </a:r>
            <a:r>
              <a:rPr lang="tr-TR" sz="1700" dirty="0">
                <a:solidFill>
                  <a:srgbClr val="000000"/>
                </a:solidFill>
              </a:rPr>
              <a:t>Bir enfeksiyon etkeninin bir kişide hastalığa yol açmadan bulunmasıdır</a:t>
            </a:r>
          </a:p>
          <a:p>
            <a:pPr>
              <a:lnSpc>
                <a:spcPct val="150000"/>
              </a:lnSpc>
            </a:pPr>
            <a:r>
              <a:rPr lang="tr-TR" sz="1700" b="1" dirty="0"/>
              <a:t>Klinik kültür: </a:t>
            </a:r>
            <a:r>
              <a:rPr lang="tr-TR" sz="1700" dirty="0">
                <a:solidFill>
                  <a:srgbClr val="000000"/>
                </a:solidFill>
              </a:rPr>
              <a:t>Enfekte olduğu düşünülen bir hastanın enfeksiyon bölgesinden alınan kültürlerdir </a:t>
            </a:r>
          </a:p>
          <a:p>
            <a:pPr>
              <a:lnSpc>
                <a:spcPct val="150000"/>
              </a:lnSpc>
            </a:pPr>
            <a:r>
              <a:rPr lang="tr-TR" sz="1700" b="1" dirty="0"/>
              <a:t>Tarama kültürü/</a:t>
            </a:r>
            <a:r>
              <a:rPr lang="tr-TR" sz="1700" b="1" dirty="0" err="1"/>
              <a:t>sürveyans</a:t>
            </a:r>
            <a:r>
              <a:rPr lang="tr-TR" sz="1700" b="1" dirty="0"/>
              <a:t> kültürü: </a:t>
            </a:r>
            <a:r>
              <a:rPr lang="tr-TR" sz="17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Özellikle, </a:t>
            </a:r>
            <a:r>
              <a:rPr lang="tr-TR" sz="17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çok ilaca dirençli mikroorganizmaların (ÇİD)</a:t>
            </a:r>
            <a:r>
              <a:rPr lang="tr-TR" sz="17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tr-TR" sz="17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kolonizasyonunun</a:t>
            </a:r>
            <a:r>
              <a:rPr lang="tr-TR" sz="17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tespiti için kullanılan enfeksiyon alanı dışındaki vücut bölgelerinden alınan kültürlerdir.</a:t>
            </a:r>
            <a:r>
              <a:rPr lang="tr-TR" sz="17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tr-TR" sz="17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Bu kültürler, enfeksiyon kontrol önlemlerinin planlanması ve hastane içi bulaşın önlenmesi açısından kritik öneme sahiptir. </a:t>
            </a:r>
            <a:endParaRPr lang="tr-TR" sz="1700" dirty="0">
              <a:solidFill>
                <a:srgbClr val="000000"/>
              </a:solidFill>
            </a:endParaRPr>
          </a:p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D028025-9DA8-4A8C-BEBC-91505EED6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40000">
            <a:off x="9241624" y="4516965"/>
            <a:ext cx="25654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149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B3975B-B4CA-472B-A450-ACC104C56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rgbClr val="FF9933"/>
                </a:solidFill>
                <a:latin typeface="+mn-lt"/>
              </a:rPr>
              <a:t>MRSA Dekolonizasyonu</a:t>
            </a:r>
            <a:endParaRPr lang="tr-TR" sz="3800" dirty="0">
              <a:solidFill>
                <a:srgbClr val="FF9933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759D47A-32EA-4C88-8E50-F608DF619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/>
              <a:t> </a:t>
            </a:r>
            <a:r>
              <a:rPr lang="tr-TR" b="1" dirty="0" err="1"/>
              <a:t>Dekolonizasyon</a:t>
            </a:r>
            <a:r>
              <a:rPr lang="tr-TR" b="1" dirty="0"/>
              <a:t> ile ilgili diğer öneriler: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0000"/>
                </a:solidFill>
              </a:rPr>
              <a:t>Yoğun bakımlarda </a:t>
            </a:r>
            <a:r>
              <a:rPr lang="tr-TR" dirty="0" err="1">
                <a:solidFill>
                  <a:srgbClr val="000000"/>
                </a:solidFill>
              </a:rPr>
              <a:t>MRSA’nın</a:t>
            </a:r>
            <a:r>
              <a:rPr lang="tr-TR" dirty="0">
                <a:solidFill>
                  <a:srgbClr val="000000"/>
                </a:solidFill>
              </a:rPr>
              <a:t> endemik olması halinde </a:t>
            </a:r>
            <a:r>
              <a:rPr lang="tr-TR" dirty="0" err="1">
                <a:solidFill>
                  <a:srgbClr val="000000"/>
                </a:solidFill>
              </a:rPr>
              <a:t>universal</a:t>
            </a:r>
            <a:r>
              <a:rPr lang="tr-TR" dirty="0">
                <a:solidFill>
                  <a:srgbClr val="000000"/>
                </a:solidFill>
              </a:rPr>
              <a:t> (tüm hastalara) </a:t>
            </a:r>
            <a:r>
              <a:rPr lang="tr-TR" dirty="0" err="1">
                <a:solidFill>
                  <a:srgbClr val="000000"/>
                </a:solidFill>
              </a:rPr>
              <a:t>dekolonizasyon</a:t>
            </a:r>
            <a:r>
              <a:rPr lang="tr-TR" dirty="0">
                <a:solidFill>
                  <a:srgbClr val="000000"/>
                </a:solidFill>
              </a:rPr>
              <a:t> yapılabilir (günlük </a:t>
            </a:r>
            <a:r>
              <a:rPr lang="tr-TR" dirty="0" err="1">
                <a:solidFill>
                  <a:srgbClr val="000000"/>
                </a:solidFill>
              </a:rPr>
              <a:t>klorheksidin</a:t>
            </a:r>
            <a:r>
              <a:rPr lang="tr-TR" dirty="0">
                <a:solidFill>
                  <a:srgbClr val="000000"/>
                </a:solidFill>
              </a:rPr>
              <a:t> banyosu + 5 gün nazal </a:t>
            </a:r>
            <a:r>
              <a:rPr lang="tr-TR" dirty="0" err="1">
                <a:solidFill>
                  <a:srgbClr val="000000"/>
                </a:solidFill>
              </a:rPr>
              <a:t>dekolonizasyon</a:t>
            </a:r>
            <a:r>
              <a:rPr lang="tr-TR" dirty="0">
                <a:solidFill>
                  <a:srgbClr val="000000"/>
                </a:solidFill>
              </a:rPr>
              <a:t>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0000"/>
                </a:solidFill>
              </a:rPr>
              <a:t>Yoğun bakım dışında, MRSA taşıyıcısı olduğu bilinen hastalardan santral </a:t>
            </a:r>
            <a:r>
              <a:rPr lang="tr-TR" dirty="0" err="1">
                <a:solidFill>
                  <a:srgbClr val="000000"/>
                </a:solidFill>
              </a:rPr>
              <a:t>venöz</a:t>
            </a:r>
            <a:r>
              <a:rPr lang="tr-TR" dirty="0">
                <a:solidFill>
                  <a:srgbClr val="000000"/>
                </a:solidFill>
              </a:rPr>
              <a:t> </a:t>
            </a:r>
            <a:r>
              <a:rPr lang="tr-TR" dirty="0" err="1">
                <a:solidFill>
                  <a:srgbClr val="000000"/>
                </a:solidFill>
              </a:rPr>
              <a:t>kateter</a:t>
            </a:r>
            <a:r>
              <a:rPr lang="tr-TR" dirty="0">
                <a:solidFill>
                  <a:srgbClr val="000000"/>
                </a:solidFill>
              </a:rPr>
              <a:t>, </a:t>
            </a:r>
            <a:r>
              <a:rPr lang="tr-TR" dirty="0" err="1">
                <a:solidFill>
                  <a:srgbClr val="000000"/>
                </a:solidFill>
              </a:rPr>
              <a:t>midline</a:t>
            </a:r>
            <a:r>
              <a:rPr lang="tr-TR" dirty="0">
                <a:solidFill>
                  <a:srgbClr val="000000"/>
                </a:solidFill>
              </a:rPr>
              <a:t> </a:t>
            </a:r>
            <a:r>
              <a:rPr lang="tr-TR" dirty="0" err="1">
                <a:solidFill>
                  <a:srgbClr val="000000"/>
                </a:solidFill>
              </a:rPr>
              <a:t>kateter</a:t>
            </a:r>
            <a:r>
              <a:rPr lang="tr-TR" dirty="0">
                <a:solidFill>
                  <a:srgbClr val="000000"/>
                </a:solidFill>
              </a:rPr>
              <a:t>, </a:t>
            </a:r>
            <a:r>
              <a:rPr lang="tr-TR" dirty="0" err="1">
                <a:solidFill>
                  <a:srgbClr val="000000"/>
                </a:solidFill>
              </a:rPr>
              <a:t>lomber</a:t>
            </a:r>
            <a:r>
              <a:rPr lang="tr-TR" dirty="0">
                <a:solidFill>
                  <a:srgbClr val="000000"/>
                </a:solidFill>
              </a:rPr>
              <a:t> drenaj gibi yabancı cismi olanlar için </a:t>
            </a:r>
            <a:r>
              <a:rPr lang="tr-TR" dirty="0" err="1">
                <a:solidFill>
                  <a:srgbClr val="000000"/>
                </a:solidFill>
              </a:rPr>
              <a:t>klorheksidin</a:t>
            </a:r>
            <a:r>
              <a:rPr lang="tr-TR" dirty="0">
                <a:solidFill>
                  <a:srgbClr val="000000"/>
                </a:solidFill>
              </a:rPr>
              <a:t> banyosu ve nazal </a:t>
            </a:r>
            <a:r>
              <a:rPr lang="tr-TR" dirty="0" err="1">
                <a:solidFill>
                  <a:srgbClr val="000000"/>
                </a:solidFill>
              </a:rPr>
              <a:t>dekolonizasyon</a:t>
            </a:r>
            <a:r>
              <a:rPr lang="tr-TR" dirty="0">
                <a:solidFill>
                  <a:srgbClr val="000000"/>
                </a:solidFill>
              </a:rPr>
              <a:t> önerilir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0000"/>
                </a:solidFill>
              </a:rPr>
              <a:t>Hemodiyaliz hastaları için hedefe yönelik tarama veya </a:t>
            </a:r>
            <a:r>
              <a:rPr lang="tr-TR" dirty="0" err="1">
                <a:solidFill>
                  <a:srgbClr val="000000"/>
                </a:solidFill>
              </a:rPr>
              <a:t>universal</a:t>
            </a:r>
            <a:r>
              <a:rPr lang="tr-TR" dirty="0">
                <a:solidFill>
                  <a:srgbClr val="000000"/>
                </a:solidFill>
              </a:rPr>
              <a:t> </a:t>
            </a:r>
            <a:r>
              <a:rPr lang="tr-TR" dirty="0" err="1">
                <a:solidFill>
                  <a:srgbClr val="000000"/>
                </a:solidFill>
              </a:rPr>
              <a:t>dekolonizasyon</a:t>
            </a:r>
            <a:r>
              <a:rPr lang="tr-TR" dirty="0">
                <a:solidFill>
                  <a:srgbClr val="000000"/>
                </a:solidFill>
              </a:rPr>
              <a:t> önerilir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tr-TR" b="1" dirty="0"/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D9F5850-E4EC-428B-A1B3-F79F5B7F553A}"/>
              </a:ext>
            </a:extLst>
          </p:cNvPr>
          <p:cNvSpPr txBox="1"/>
          <p:nvPr/>
        </p:nvSpPr>
        <p:spPr>
          <a:xfrm>
            <a:off x="0" y="6396335"/>
            <a:ext cx="1219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SHEA/IDSA/APIC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Practice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Recommendation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: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Strategies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to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prevent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methicillin-resistant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 </a:t>
            </a:r>
            <a:r>
              <a:rPr lang="tr-TR" sz="1000" b="0" i="1" dirty="0" err="1">
                <a:solidFill>
                  <a:schemeClr val="bg1"/>
                </a:solidFill>
                <a:effectLst/>
                <a:latin typeface="Roboto Mono Web"/>
              </a:rPr>
              <a:t>Staphylococcus</a:t>
            </a:r>
            <a:r>
              <a:rPr lang="tr-TR" sz="1000" b="0" i="1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1" dirty="0" err="1">
                <a:solidFill>
                  <a:schemeClr val="bg1"/>
                </a:solidFill>
                <a:effectLst/>
                <a:latin typeface="Roboto Mono Web"/>
              </a:rPr>
              <a:t>aureus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 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transmission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and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infection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in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acute-care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hospitals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: 2022 Update.</a:t>
            </a:r>
            <a:endParaRPr lang="tr-T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48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8C32C4-9B36-448C-9505-9D908062F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rgbClr val="FF9933"/>
                </a:solidFill>
                <a:latin typeface="+mn-lt"/>
              </a:rPr>
              <a:t>MRSA İçin İzolasyonun Sonlandırılması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1E86F3C-41AC-462A-B89D-5AC698AF3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 MRSA taşıyıcılığı saptanan hastalara temas izolasyonu uygulanır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 SHEA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, MRSA için etkin tedavi almayan hastalarda izolasyonun kaldırılması için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negatif taşıyıcılık kültürü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görülmesini önermektedir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İzolasyon kaldırmak için kaç negatif kültürün olması gerektiği net olmamakla beraber sıklıkla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1-2 hafta içinde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alınmış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1-3 ardışık negatif burun kültürü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izolasyon kaldırma için kullanılmaktadır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 Kronik yarası olan hastalar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ve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uzun süreli bakım tesislerinden gelenler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, kalıcı MRSA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kolonizasyonu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ve yeniden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kolonizasyon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açısından daha yüksek risk altındadır; bu nedenle bu hastalarda izolasyon süresi uzatılabilir</a:t>
            </a:r>
          </a:p>
          <a:p>
            <a:pPr>
              <a:buFont typeface="Wingdings" panose="05000000000000000000" pitchFamily="2" charset="2"/>
              <a:buChar char="q"/>
            </a:pPr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5D16D1C-28EC-4301-90A3-911B43BDE834}"/>
              </a:ext>
            </a:extLst>
          </p:cNvPr>
          <p:cNvSpPr txBox="1"/>
          <p:nvPr/>
        </p:nvSpPr>
        <p:spPr>
          <a:xfrm>
            <a:off x="1820174" y="6440592"/>
            <a:ext cx="101608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100" b="0" i="0" dirty="0">
                <a:solidFill>
                  <a:schemeClr val="bg1"/>
                </a:solidFill>
                <a:effectLst/>
              </a:rPr>
              <a:t>SHEA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Expert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Guidance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100" b="0" i="0" u="none" strike="noStrike" baseline="0" dirty="0">
                <a:solidFill>
                  <a:schemeClr val="bg1"/>
                </a:solidFill>
              </a:rPr>
              <a:t>Duration of Contact Precautions for Acute-Care Settings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, 2017</a:t>
            </a:r>
            <a:endParaRPr lang="tr-T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94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FCE9286-6F2B-412D-8CCB-A14952030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8783320" cy="1450757"/>
          </a:xfrm>
        </p:spPr>
        <p:txBody>
          <a:bodyPr>
            <a:normAutofit/>
          </a:bodyPr>
          <a:lstStyle/>
          <a:p>
            <a:r>
              <a:rPr lang="tr-TR" sz="3800" b="1" dirty="0">
                <a:solidFill>
                  <a:srgbClr val="FF9933"/>
                </a:solidFill>
                <a:latin typeface="+mn-lt"/>
              </a:rPr>
              <a:t>Sağlık Çalışanları MRSA Açısından </a:t>
            </a:r>
            <a:br>
              <a:rPr lang="tr-TR" sz="3800" b="1" dirty="0">
                <a:solidFill>
                  <a:srgbClr val="FF9933"/>
                </a:solidFill>
                <a:latin typeface="+mn-lt"/>
              </a:rPr>
            </a:br>
            <a:r>
              <a:rPr lang="tr-TR" sz="3800" b="1" dirty="0">
                <a:solidFill>
                  <a:srgbClr val="FF9933"/>
                </a:solidFill>
                <a:latin typeface="+mn-lt"/>
              </a:rPr>
              <a:t>Taranmalı Mıdır?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5DDC431-5B5C-41E5-B14E-6399E02B5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97810"/>
            <a:ext cx="10058400" cy="40661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Çalışanların rutin olarak taranması önerilmez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Eğer bir sağlık çalışanından hastaya MRSA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bulaşı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olduğundan şüpheleniliyorsa tarama yapılabilir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Geçici taşıyıcılığı kalıcı taşıyıcılıkla karıştırılmaması için personel taramasının, vardiyanın başında yapılması önerilir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Personel taramasında uygun örnek alma bölgeleri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burun delikleri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(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anterior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nares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) ile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bütünlüğü bozulmuş cilt bölgeleridir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7F2108A-8C32-43D0-B57A-4A14BECC3A2E}"/>
              </a:ext>
            </a:extLst>
          </p:cNvPr>
          <p:cNvSpPr txBox="1"/>
          <p:nvPr/>
        </p:nvSpPr>
        <p:spPr>
          <a:xfrm>
            <a:off x="0" y="6396335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Joint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Healthcare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Infection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Society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(HIS)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and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Infection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Prevention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Society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(IPS)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guidelines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for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the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prevention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and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control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of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meticillin-resistant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Staphylococcus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aureus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(MRSA) in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healthcare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facilities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,</a:t>
            </a:r>
            <a:r>
              <a:rPr lang="tr-TR" sz="1000" dirty="0">
                <a:solidFill>
                  <a:schemeClr val="bg1"/>
                </a:solidFill>
                <a:latin typeface="BlinkMacSystemFont"/>
              </a:rPr>
              <a:t> 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2021</a:t>
            </a:r>
          </a:p>
          <a:p>
            <a:pPr algn="ctr"/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SHEA/IDSA/APIC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Practice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Recommendation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: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Strategies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to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prevent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methicillin-resistant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 </a:t>
            </a:r>
            <a:r>
              <a:rPr lang="tr-TR" sz="1000" b="0" i="1" dirty="0" err="1">
                <a:solidFill>
                  <a:schemeClr val="bg1"/>
                </a:solidFill>
                <a:effectLst/>
                <a:latin typeface="Roboto Mono Web"/>
              </a:rPr>
              <a:t>Staphylococcus</a:t>
            </a:r>
            <a:r>
              <a:rPr lang="tr-TR" sz="1000" b="0" i="1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1" dirty="0" err="1">
                <a:solidFill>
                  <a:schemeClr val="bg1"/>
                </a:solidFill>
                <a:effectLst/>
                <a:latin typeface="Roboto Mono Web"/>
              </a:rPr>
              <a:t>aureus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 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transmission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and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infection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in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acute-care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hospitals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: 2022 Update.</a:t>
            </a:r>
            <a:endParaRPr lang="tr-TR" sz="1000" dirty="0">
              <a:solidFill>
                <a:schemeClr val="bg1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F6C69C8-1384-4D8D-9037-CBDC7DACD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15" t="25333" r="12963"/>
          <a:stretch/>
        </p:blipFill>
        <p:spPr>
          <a:xfrm>
            <a:off x="9130452" y="450509"/>
            <a:ext cx="1964268" cy="136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29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85ABC3-1D80-45E3-8FCF-89F981ECE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rgbClr val="FF9933"/>
                </a:solidFill>
                <a:latin typeface="+mn-lt"/>
              </a:rPr>
              <a:t>Sağlık Çalışanlarında MRSA Taraması -2</a:t>
            </a:r>
            <a:endParaRPr lang="tr-TR" sz="3800" dirty="0">
              <a:solidFill>
                <a:srgbClr val="FF9933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2CC08F2-9AC3-4BDA-AFEA-17838FDCD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Tarama testi pozitif çıkan sağlık çalışanları için ayrıca boğaz, saç çizgisi, kasık/perine bölgelerinden de örnek alınabilir, eğer bu bölgeler pozitifse çevreye </a:t>
            </a:r>
            <a:r>
              <a:rPr lang="tr-TR" sz="2000" dirty="0" err="1">
                <a:solidFill>
                  <a:schemeClr val="tx1">
                    <a:lumMod val="50000"/>
                  </a:schemeClr>
                </a:solidFill>
              </a:rPr>
              <a:t>saçılım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riski ve bulaştırıcılık daha fazladır</a:t>
            </a:r>
            <a:endParaRPr lang="tr-TR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Taşıyıcılık saptanmışsa </a:t>
            </a:r>
            <a:r>
              <a:rPr lang="tr-TR" b="1" dirty="0" err="1">
                <a:solidFill>
                  <a:schemeClr val="tx1">
                    <a:lumMod val="50000"/>
                  </a:schemeClr>
                </a:solidFill>
              </a:rPr>
              <a:t>dekolonizasyon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önerilir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Çalışanlarda MRSA taranması ile ilgili lokal politikalar oluşturulması ve kayıt altına alınması önerilir</a:t>
            </a: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412E3EA-58A2-4C3B-A725-2B54A9DEA021}"/>
              </a:ext>
            </a:extLst>
          </p:cNvPr>
          <p:cNvSpPr txBox="1"/>
          <p:nvPr/>
        </p:nvSpPr>
        <p:spPr>
          <a:xfrm>
            <a:off x="0" y="6396335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Joint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Healthcare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Infection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Society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(HIS)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and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Infection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Prevention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Society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(IPS)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guidelines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for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the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prevention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and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control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of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meticillin-resistant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Staphylococcus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aureus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(MRSA) in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healthcare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facilities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,</a:t>
            </a:r>
            <a:r>
              <a:rPr lang="tr-TR" sz="1000" dirty="0">
                <a:solidFill>
                  <a:schemeClr val="bg1"/>
                </a:solidFill>
                <a:latin typeface="BlinkMacSystemFont"/>
              </a:rPr>
              <a:t> 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2021</a:t>
            </a:r>
          </a:p>
          <a:p>
            <a:pPr algn="ctr"/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SHEA/IDSA/APIC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Practice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Recommendation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: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Strategies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to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prevent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methicillin-resistant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 </a:t>
            </a:r>
            <a:r>
              <a:rPr lang="tr-TR" sz="1000" b="0" i="1" dirty="0" err="1">
                <a:solidFill>
                  <a:schemeClr val="bg1"/>
                </a:solidFill>
                <a:effectLst/>
                <a:latin typeface="Roboto Mono Web"/>
              </a:rPr>
              <a:t>Staphylococcus</a:t>
            </a:r>
            <a:r>
              <a:rPr lang="tr-TR" sz="1000" b="0" i="1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1" dirty="0" err="1">
                <a:solidFill>
                  <a:schemeClr val="bg1"/>
                </a:solidFill>
                <a:effectLst/>
                <a:latin typeface="Roboto Mono Web"/>
              </a:rPr>
              <a:t>aureus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 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transmission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and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infection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in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acute-care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Roboto Mono Web"/>
              </a:rPr>
              <a:t>hospitals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Roboto Mono Web"/>
              </a:rPr>
              <a:t>: 2022 Update.</a:t>
            </a:r>
            <a:endParaRPr lang="tr-T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8090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96A5F-5E9D-249B-4507-005E15BB1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886B952B-EFEB-6758-4F51-C65CA0201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888" y="1919459"/>
            <a:ext cx="10524792" cy="2487077"/>
          </a:xfrm>
          <a:solidFill>
            <a:schemeClr val="accent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pPr algn="ctr"/>
            <a:r>
              <a:rPr lang="tr-TR" sz="4400" b="1" dirty="0" err="1">
                <a:solidFill>
                  <a:schemeClr val="bg1"/>
                </a:solidFill>
                <a:latin typeface="+mn-lt"/>
              </a:rPr>
              <a:t>Vankomisine</a:t>
            </a:r>
            <a:r>
              <a:rPr lang="tr-TR" sz="4400" b="1" dirty="0">
                <a:solidFill>
                  <a:schemeClr val="bg1"/>
                </a:solidFill>
                <a:latin typeface="+mn-lt"/>
              </a:rPr>
              <a:t> Dirençli Enterokok </a:t>
            </a:r>
            <a:br>
              <a:rPr lang="tr-TR" sz="4400" b="1" dirty="0">
                <a:solidFill>
                  <a:schemeClr val="bg1"/>
                </a:solidFill>
                <a:latin typeface="+mn-lt"/>
              </a:rPr>
            </a:br>
            <a:r>
              <a:rPr lang="tr-TR" sz="4400" b="1" dirty="0">
                <a:solidFill>
                  <a:schemeClr val="bg1"/>
                </a:solidFill>
                <a:latin typeface="+mn-lt"/>
              </a:rPr>
              <a:t>(VRE)</a:t>
            </a:r>
            <a:endParaRPr lang="tr-TR" sz="4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C7003A3B-EEC1-C6F0-9EEF-A92790807F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872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55DE37A-3FDE-4AF7-8311-64C05737F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8630194" cy="14507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r-TR" sz="3800" b="1" dirty="0">
                <a:solidFill>
                  <a:schemeClr val="accent2"/>
                </a:solidFill>
                <a:latin typeface="+mn-lt"/>
              </a:rPr>
              <a:t>VRE İçin Rutin Tarama Kültürü Alınması Gerekli midir?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E5E5B31-3820-41EA-9360-688BD918D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12374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Diğer etkenlerde olduğu gibi lokal epidemiyolojik veriler doğrultusunda hedef tarama grupları belirlenmelidir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Endemisitenin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düşük olduğu bölgelerde sadece yüksek riskli hastaların taranması önerilebilir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 Yüksek riskli hastalar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Hematoloji hastaları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Solid ve kök hücre nakil hastaları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Nötropenik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hastalar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Hemodiyaliz hastaları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Yoğun bakım hastaları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VRE ile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kolonize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veya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enfekte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hasta ile yakın temaslı olanlar (aynı odayı paylaşanlar)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6727CFB-EFC8-4B45-9DBB-E3F7884645F8}"/>
              </a:ext>
            </a:extLst>
          </p:cNvPr>
          <p:cNvSpPr txBox="1"/>
          <p:nvPr/>
        </p:nvSpPr>
        <p:spPr>
          <a:xfrm>
            <a:off x="30480" y="6319867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b="0" i="0" u="none" strike="noStrike" baseline="0" dirty="0">
                <a:solidFill>
                  <a:schemeClr val="bg1"/>
                </a:solidFill>
              </a:rPr>
              <a:t>Marekovi´c,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Vancomycin-Resistant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Enterococci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: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Current</a:t>
            </a:r>
            <a:r>
              <a:rPr lang="tr-TR" sz="100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Understandings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of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Resistance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in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Relation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to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Transmission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and</a:t>
            </a:r>
            <a:r>
              <a:rPr lang="tr-TR" sz="100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Preventive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Strategies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.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Pathogens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1" i="0" u="none" strike="noStrike" baseline="0" dirty="0">
                <a:solidFill>
                  <a:schemeClr val="bg1"/>
                </a:solidFill>
              </a:rPr>
              <a:t>2024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,13, 966</a:t>
            </a:r>
          </a:p>
          <a:p>
            <a:pPr algn="ctr"/>
            <a:r>
              <a:rPr lang="tr-TR" sz="1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https://www.cdc.gov/infection-control/hcp/mdro-management/summary-recommendations.html</a:t>
            </a:r>
            <a:endParaRPr lang="tr-TR" sz="1000" dirty="0">
              <a:solidFill>
                <a:schemeClr val="bg1"/>
              </a:solidFill>
            </a:endParaRPr>
          </a:p>
          <a:p>
            <a:pPr algn="ctr"/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Büchler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et al.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Antimicrob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Resist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Infect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Control. 2022;11(1):60; *</a:t>
            </a:r>
            <a:r>
              <a:rPr lang="tr-TR" sz="1000" dirty="0" err="1">
                <a:solidFill>
                  <a:schemeClr val="bg1"/>
                </a:solidFill>
              </a:rPr>
              <a:t>Wammes</a:t>
            </a:r>
            <a:r>
              <a:rPr lang="tr-TR" sz="1000" dirty="0">
                <a:solidFill>
                  <a:schemeClr val="bg1"/>
                </a:solidFill>
              </a:rPr>
              <a:t> LJ, et al. </a:t>
            </a:r>
            <a:r>
              <a:rPr lang="tr-TR" sz="1000" dirty="0" err="1">
                <a:solidFill>
                  <a:schemeClr val="bg1"/>
                </a:solidFill>
              </a:rPr>
              <a:t>Eur</a:t>
            </a:r>
            <a:r>
              <a:rPr lang="tr-TR" sz="1000" dirty="0">
                <a:solidFill>
                  <a:schemeClr val="bg1"/>
                </a:solidFill>
              </a:rPr>
              <a:t> J </a:t>
            </a:r>
            <a:r>
              <a:rPr lang="tr-TR" sz="1000" dirty="0" err="1">
                <a:solidFill>
                  <a:schemeClr val="bg1"/>
                </a:solidFill>
              </a:rPr>
              <a:t>Clin</a:t>
            </a:r>
            <a:r>
              <a:rPr lang="tr-TR" sz="1000" dirty="0">
                <a:solidFill>
                  <a:schemeClr val="bg1"/>
                </a:solidFill>
              </a:rPr>
              <a:t> </a:t>
            </a:r>
            <a:r>
              <a:rPr lang="tr-TR" sz="1000" dirty="0" err="1">
                <a:solidFill>
                  <a:schemeClr val="bg1"/>
                </a:solidFill>
              </a:rPr>
              <a:t>Microbiol</a:t>
            </a:r>
            <a:r>
              <a:rPr lang="tr-TR" sz="1000" dirty="0">
                <a:solidFill>
                  <a:schemeClr val="bg1"/>
                </a:solidFill>
              </a:rPr>
              <a:t> </a:t>
            </a:r>
            <a:r>
              <a:rPr lang="tr-TR" sz="1000" dirty="0" err="1">
                <a:solidFill>
                  <a:schemeClr val="bg1"/>
                </a:solidFill>
              </a:rPr>
              <a:t>Infect</a:t>
            </a:r>
            <a:r>
              <a:rPr lang="tr-TR" sz="1000" dirty="0">
                <a:solidFill>
                  <a:schemeClr val="bg1"/>
                </a:solidFill>
              </a:rPr>
              <a:t> </a:t>
            </a:r>
            <a:r>
              <a:rPr lang="tr-TR" sz="1000" dirty="0" err="1">
                <a:solidFill>
                  <a:schemeClr val="bg1"/>
                </a:solidFill>
              </a:rPr>
              <a:t>Dis</a:t>
            </a:r>
            <a:r>
              <a:rPr lang="tr-TR" sz="1000" dirty="0">
                <a:solidFill>
                  <a:schemeClr val="bg1"/>
                </a:solidFill>
              </a:rPr>
              <a:t>. 2023;42(8):993-999</a:t>
            </a:r>
          </a:p>
          <a:p>
            <a:pPr algn="ctr"/>
            <a:endParaRPr lang="tr-TR" sz="1000" dirty="0">
              <a:solidFill>
                <a:schemeClr val="bg1"/>
              </a:solidFill>
            </a:endParaRPr>
          </a:p>
          <a:p>
            <a:pPr algn="ctr"/>
            <a:endParaRPr lang="tr-T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2522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0BF246-034D-4B5F-A8F4-7B4F8703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chemeClr val="accent2"/>
                </a:solidFill>
                <a:latin typeface="+mn-lt"/>
              </a:rPr>
              <a:t>VRE ile İlgili Öneriler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BE83E7C-9F9F-45E2-BAC4-F16391286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1700" b="1" dirty="0"/>
              <a:t> Tarama sıklığı ne olmalıdır?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1700" dirty="0">
                <a:solidFill>
                  <a:srgbClr val="000000"/>
                </a:solidFill>
              </a:rPr>
              <a:t>Haftada bir defa tarama yapılması önerilir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tr-TR" sz="1700" b="1" dirty="0"/>
              <a:t> Tarama için hangi numunelerin alınması uygundur?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sz="1700" dirty="0">
                <a:solidFill>
                  <a:srgbClr val="000000"/>
                </a:solidFill>
              </a:rPr>
              <a:t>Gaita, </a:t>
            </a:r>
            <a:r>
              <a:rPr lang="tr-TR" sz="1700" dirty="0" err="1">
                <a:solidFill>
                  <a:srgbClr val="000000"/>
                </a:solidFill>
              </a:rPr>
              <a:t>rektal</a:t>
            </a:r>
            <a:r>
              <a:rPr lang="tr-TR" sz="1700" dirty="0">
                <a:solidFill>
                  <a:srgbClr val="000000"/>
                </a:solidFill>
              </a:rPr>
              <a:t>, </a:t>
            </a:r>
            <a:r>
              <a:rPr lang="tr-TR" sz="1700" dirty="0" err="1">
                <a:solidFill>
                  <a:srgbClr val="000000"/>
                </a:solidFill>
              </a:rPr>
              <a:t>perirektal</a:t>
            </a:r>
            <a:r>
              <a:rPr lang="tr-TR" sz="1700" dirty="0">
                <a:solidFill>
                  <a:srgbClr val="000000"/>
                </a:solidFill>
              </a:rPr>
              <a:t> örnekler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1700" b="1" dirty="0">
                <a:solidFill>
                  <a:srgbClr val="1A82CA"/>
                </a:solidFill>
              </a:rPr>
              <a:t>Tarama için hangi mikrobiyolojik yöntemler kullanılabilir?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Vankomisin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içeren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selektif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besiyerine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/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kromojenik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agarlara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ekim veya doğrudan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van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A/B genlerini saptayan PCR kullanılabilir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700" b="1" dirty="0"/>
              <a:t> VRE saptanan hastada </a:t>
            </a:r>
            <a:r>
              <a:rPr lang="tr-TR" sz="1700" b="1" dirty="0" err="1"/>
              <a:t>dekolonizasyon</a:t>
            </a:r>
            <a:r>
              <a:rPr lang="tr-TR" sz="1700" b="1" dirty="0"/>
              <a:t> gerekir mi?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Bu hasta grubunda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dekolonizasyon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için bir öneri yoktur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B9C46DE-CF1B-457B-816D-E379C0BDE174}"/>
              </a:ext>
            </a:extLst>
          </p:cNvPr>
          <p:cNvSpPr txBox="1"/>
          <p:nvPr/>
        </p:nvSpPr>
        <p:spPr>
          <a:xfrm>
            <a:off x="30480" y="6319867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b="0" i="0" u="none" strike="noStrike" baseline="0" dirty="0">
                <a:solidFill>
                  <a:schemeClr val="bg1"/>
                </a:solidFill>
              </a:rPr>
              <a:t>Marekovi´c,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Vancomycin-Resistant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Enterococci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: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Current</a:t>
            </a:r>
            <a:r>
              <a:rPr lang="tr-TR" sz="100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Understandings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of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Resistance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in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Relation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to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Transmission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and</a:t>
            </a:r>
            <a:r>
              <a:rPr lang="tr-TR" sz="100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Preventive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Strategies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.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Pathogens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1" i="0" u="none" strike="noStrike" baseline="0" dirty="0">
                <a:solidFill>
                  <a:schemeClr val="bg1"/>
                </a:solidFill>
              </a:rPr>
              <a:t>2024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,13, 966</a:t>
            </a:r>
          </a:p>
          <a:p>
            <a:pPr algn="ctr"/>
            <a:r>
              <a:rPr lang="tr-TR" sz="1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https://www.cdc.gov/infection-control/hcp/mdro-management/summary-recommendations.html</a:t>
            </a:r>
            <a:endParaRPr lang="tr-TR" sz="1000" dirty="0">
              <a:solidFill>
                <a:schemeClr val="bg1"/>
              </a:solidFill>
            </a:endParaRPr>
          </a:p>
          <a:p>
            <a:pPr algn="ctr"/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Büchler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et al.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Antimicrob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Resist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Infect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Control. 2022;11(1):60; *</a:t>
            </a:r>
            <a:r>
              <a:rPr lang="tr-TR" sz="1000" dirty="0" err="1">
                <a:solidFill>
                  <a:schemeClr val="bg1"/>
                </a:solidFill>
              </a:rPr>
              <a:t>Wammes</a:t>
            </a:r>
            <a:r>
              <a:rPr lang="tr-TR" sz="1000" dirty="0">
                <a:solidFill>
                  <a:schemeClr val="bg1"/>
                </a:solidFill>
              </a:rPr>
              <a:t> LJ, et al. </a:t>
            </a:r>
            <a:r>
              <a:rPr lang="tr-TR" sz="1000" dirty="0" err="1">
                <a:solidFill>
                  <a:schemeClr val="bg1"/>
                </a:solidFill>
              </a:rPr>
              <a:t>Eur</a:t>
            </a:r>
            <a:r>
              <a:rPr lang="tr-TR" sz="1000" dirty="0">
                <a:solidFill>
                  <a:schemeClr val="bg1"/>
                </a:solidFill>
              </a:rPr>
              <a:t> J </a:t>
            </a:r>
            <a:r>
              <a:rPr lang="tr-TR" sz="1000" dirty="0" err="1">
                <a:solidFill>
                  <a:schemeClr val="bg1"/>
                </a:solidFill>
              </a:rPr>
              <a:t>Clin</a:t>
            </a:r>
            <a:r>
              <a:rPr lang="tr-TR" sz="1000" dirty="0">
                <a:solidFill>
                  <a:schemeClr val="bg1"/>
                </a:solidFill>
              </a:rPr>
              <a:t> </a:t>
            </a:r>
            <a:r>
              <a:rPr lang="tr-TR" sz="1000" dirty="0" err="1">
                <a:solidFill>
                  <a:schemeClr val="bg1"/>
                </a:solidFill>
              </a:rPr>
              <a:t>Microbiol</a:t>
            </a:r>
            <a:r>
              <a:rPr lang="tr-TR" sz="1000" dirty="0">
                <a:solidFill>
                  <a:schemeClr val="bg1"/>
                </a:solidFill>
              </a:rPr>
              <a:t> </a:t>
            </a:r>
            <a:r>
              <a:rPr lang="tr-TR" sz="1000" dirty="0" err="1">
                <a:solidFill>
                  <a:schemeClr val="bg1"/>
                </a:solidFill>
              </a:rPr>
              <a:t>Infect</a:t>
            </a:r>
            <a:r>
              <a:rPr lang="tr-TR" sz="1000" dirty="0">
                <a:solidFill>
                  <a:schemeClr val="bg1"/>
                </a:solidFill>
              </a:rPr>
              <a:t> </a:t>
            </a:r>
            <a:r>
              <a:rPr lang="tr-TR" sz="1000" dirty="0" err="1">
                <a:solidFill>
                  <a:schemeClr val="bg1"/>
                </a:solidFill>
              </a:rPr>
              <a:t>Dis</a:t>
            </a:r>
            <a:r>
              <a:rPr lang="tr-TR" sz="1000" dirty="0">
                <a:solidFill>
                  <a:schemeClr val="bg1"/>
                </a:solidFill>
              </a:rPr>
              <a:t>. 2023;42(8):993-999</a:t>
            </a:r>
          </a:p>
          <a:p>
            <a:pPr algn="ctr"/>
            <a:endParaRPr lang="tr-TR" sz="1000" dirty="0">
              <a:solidFill>
                <a:schemeClr val="bg1"/>
              </a:solidFill>
            </a:endParaRPr>
          </a:p>
          <a:p>
            <a:pPr algn="ctr"/>
            <a:endParaRPr lang="tr-T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5021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0BF246-034D-4B5F-A8F4-7B4F8703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500" b="1" dirty="0">
                <a:solidFill>
                  <a:schemeClr val="accent2"/>
                </a:solidFill>
                <a:latin typeface="+mn-lt"/>
              </a:rPr>
              <a:t>VRE ile Enfekte Veya Kolonize Bir Hasta ile Yakın Temaslı Olan Hastaların Tarama Planı Nasıl Olmalı?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BE83E7C-9F9F-45E2-BAC4-F16391286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Kılavuzlarda bu konu ile ilgili net öneriler olmamakla beraber indeks hastada </a:t>
            </a: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VRE saptandığı anda ;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O hasta ile aynı odada/ünitede kalan veya aynı hemşire tarafından bakım verilen diğer hastalara tarama yapılması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Negatif çıkanlar için </a:t>
            </a: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en az bir kere 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daha tarama yapılması önerilir (en erken ilk taramadan 7 gün sonra olmak üzere)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tr-TR" sz="1700" dirty="0" err="1">
                <a:solidFill>
                  <a:srgbClr val="7030A0"/>
                </a:solidFill>
              </a:rPr>
              <a:t>Vankomisin</a:t>
            </a:r>
            <a:r>
              <a:rPr lang="tr-TR" sz="1700" dirty="0">
                <a:solidFill>
                  <a:srgbClr val="7030A0"/>
                </a:solidFill>
              </a:rPr>
              <a:t> Dirençli </a:t>
            </a:r>
            <a:r>
              <a:rPr lang="tr-TR" sz="1700" dirty="0" err="1">
                <a:solidFill>
                  <a:srgbClr val="7030A0"/>
                </a:solidFill>
              </a:rPr>
              <a:t>Enterokok</a:t>
            </a:r>
            <a:r>
              <a:rPr lang="tr-TR" sz="1700" dirty="0">
                <a:solidFill>
                  <a:srgbClr val="7030A0"/>
                </a:solidFill>
              </a:rPr>
              <a:t> (VRE) </a:t>
            </a:r>
            <a:r>
              <a:rPr lang="tr-TR" sz="1700" dirty="0" err="1">
                <a:solidFill>
                  <a:srgbClr val="7030A0"/>
                </a:solidFill>
              </a:rPr>
              <a:t>Sürveyans</a:t>
            </a:r>
            <a:r>
              <a:rPr lang="tr-TR" sz="1700" dirty="0">
                <a:solidFill>
                  <a:srgbClr val="7030A0"/>
                </a:solidFill>
              </a:rPr>
              <a:t> Protokolü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’ne göre ise; 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700" dirty="0">
                <a:solidFill>
                  <a:srgbClr val="000000"/>
                </a:solidFill>
              </a:rPr>
              <a:t>VRE ile </a:t>
            </a:r>
            <a:r>
              <a:rPr lang="tr-TR" sz="1700" dirty="0" err="1">
                <a:solidFill>
                  <a:srgbClr val="000000"/>
                </a:solidFill>
              </a:rPr>
              <a:t>kolonize</a:t>
            </a:r>
            <a:r>
              <a:rPr lang="tr-TR" sz="1700" dirty="0">
                <a:solidFill>
                  <a:srgbClr val="000000"/>
                </a:solidFill>
              </a:rPr>
              <a:t>/</a:t>
            </a:r>
            <a:r>
              <a:rPr lang="tr-TR" sz="1700" dirty="0" err="1">
                <a:solidFill>
                  <a:srgbClr val="000000"/>
                </a:solidFill>
              </a:rPr>
              <a:t>enfekte</a:t>
            </a:r>
            <a:r>
              <a:rPr lang="tr-TR" sz="1700" dirty="0">
                <a:solidFill>
                  <a:srgbClr val="000000"/>
                </a:solidFill>
              </a:rPr>
              <a:t> bir hasta bulunması nedeniyle </a:t>
            </a:r>
            <a:r>
              <a:rPr lang="tr-TR" sz="1700" dirty="0" err="1">
                <a:solidFill>
                  <a:srgbClr val="000000"/>
                </a:solidFill>
              </a:rPr>
              <a:t>sürveyans</a:t>
            </a:r>
            <a:r>
              <a:rPr lang="tr-TR" sz="1700" dirty="0">
                <a:solidFill>
                  <a:srgbClr val="000000"/>
                </a:solidFill>
              </a:rPr>
              <a:t> kapsamına alınan bir serviste yatan tüm hastalardan haftada bir </a:t>
            </a:r>
            <a:r>
              <a:rPr lang="tr-TR" sz="1700" dirty="0" err="1">
                <a:solidFill>
                  <a:srgbClr val="000000"/>
                </a:solidFill>
              </a:rPr>
              <a:t>perirektal</a:t>
            </a:r>
            <a:r>
              <a:rPr lang="tr-TR" sz="1700" dirty="0">
                <a:solidFill>
                  <a:srgbClr val="000000"/>
                </a:solidFill>
              </a:rPr>
              <a:t> kültür alınır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700" dirty="0">
                <a:solidFill>
                  <a:srgbClr val="000000"/>
                </a:solidFill>
              </a:rPr>
              <a:t>Dört hafta üst üste alınan tüm </a:t>
            </a:r>
            <a:r>
              <a:rPr lang="tr-TR" sz="1700" dirty="0" err="1">
                <a:solidFill>
                  <a:srgbClr val="000000"/>
                </a:solidFill>
              </a:rPr>
              <a:t>perirektal</a:t>
            </a:r>
            <a:r>
              <a:rPr lang="tr-TR" sz="1700" dirty="0">
                <a:solidFill>
                  <a:srgbClr val="000000"/>
                </a:solidFill>
              </a:rPr>
              <a:t> kültürlerin negatif bulunması durumunda haftada bir kültür alma işlemi sonlandırılıp tarama çalışmalarına ayda bir kez olacak şekilde devam edilir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tr-TR" sz="1700" dirty="0">
                <a:solidFill>
                  <a:srgbClr val="000000"/>
                </a:solidFill>
              </a:rPr>
              <a:t>Aylık taramalarda VRE-pozitif olgu saptanması durumunda tekrar haftalık taramalara dönülür</a:t>
            </a:r>
            <a:endParaRPr lang="tr-TR" sz="1700" dirty="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B9C46DE-CF1B-457B-816D-E379C0BDE174}"/>
              </a:ext>
            </a:extLst>
          </p:cNvPr>
          <p:cNvSpPr txBox="1"/>
          <p:nvPr/>
        </p:nvSpPr>
        <p:spPr>
          <a:xfrm>
            <a:off x="30480" y="6319867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b="0" i="0" u="none" strike="noStrike" baseline="0" dirty="0">
                <a:solidFill>
                  <a:schemeClr val="bg1"/>
                </a:solidFill>
              </a:rPr>
              <a:t>Marekovi´c,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Vancomycin-Resistant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Enterococci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: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Current</a:t>
            </a:r>
            <a:r>
              <a:rPr lang="tr-TR" sz="100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Understandings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of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Resistance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in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Relation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to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Transmission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and</a:t>
            </a:r>
            <a:r>
              <a:rPr lang="tr-TR" sz="100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Preventive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Strategies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. </a:t>
            </a:r>
            <a:r>
              <a:rPr lang="tr-TR" sz="1000" b="0" i="0" u="none" strike="noStrike" baseline="0" dirty="0" err="1">
                <a:solidFill>
                  <a:schemeClr val="bg1"/>
                </a:solidFill>
              </a:rPr>
              <a:t>Pathogens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000" b="1" i="0" u="none" strike="noStrike" baseline="0" dirty="0">
                <a:solidFill>
                  <a:schemeClr val="bg1"/>
                </a:solidFill>
              </a:rPr>
              <a:t>2024</a:t>
            </a:r>
            <a:r>
              <a:rPr lang="tr-TR" sz="1000" b="0" i="0" u="none" strike="noStrike" baseline="0" dirty="0">
                <a:solidFill>
                  <a:schemeClr val="bg1"/>
                </a:solidFill>
              </a:rPr>
              <a:t>,13, 966</a:t>
            </a:r>
          </a:p>
          <a:p>
            <a:pPr algn="ctr"/>
            <a:r>
              <a:rPr lang="tr-TR" sz="10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https://www.cdc.gov/infection-control/hcp/mdro-management/summary-recommendations.html</a:t>
            </a:r>
            <a:endParaRPr lang="tr-TR" sz="1000" dirty="0">
              <a:solidFill>
                <a:schemeClr val="bg1"/>
              </a:solidFill>
            </a:endParaRPr>
          </a:p>
          <a:p>
            <a:pPr algn="ctr"/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Büchler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et al.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Antimicrob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Resist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000" b="0" i="0" dirty="0" err="1">
                <a:solidFill>
                  <a:schemeClr val="bg1"/>
                </a:solidFill>
                <a:effectLst/>
                <a:latin typeface="BlinkMacSystemFont"/>
              </a:rPr>
              <a:t>Infect</a:t>
            </a:r>
            <a:r>
              <a:rPr lang="tr-TR" sz="1000" b="0" i="0" dirty="0">
                <a:solidFill>
                  <a:schemeClr val="bg1"/>
                </a:solidFill>
                <a:effectLst/>
                <a:latin typeface="BlinkMacSystemFont"/>
              </a:rPr>
              <a:t> Control. 2022;11(1):60; *</a:t>
            </a:r>
            <a:r>
              <a:rPr lang="tr-TR" sz="1000" dirty="0" err="1">
                <a:solidFill>
                  <a:schemeClr val="bg1"/>
                </a:solidFill>
              </a:rPr>
              <a:t>Wammes</a:t>
            </a:r>
            <a:r>
              <a:rPr lang="tr-TR" sz="1000" dirty="0">
                <a:solidFill>
                  <a:schemeClr val="bg1"/>
                </a:solidFill>
              </a:rPr>
              <a:t> LJ, et al. </a:t>
            </a:r>
            <a:r>
              <a:rPr lang="tr-TR" sz="1000" dirty="0" err="1">
                <a:solidFill>
                  <a:schemeClr val="bg1"/>
                </a:solidFill>
              </a:rPr>
              <a:t>Eur</a:t>
            </a:r>
            <a:r>
              <a:rPr lang="tr-TR" sz="1000" dirty="0">
                <a:solidFill>
                  <a:schemeClr val="bg1"/>
                </a:solidFill>
              </a:rPr>
              <a:t> J </a:t>
            </a:r>
            <a:r>
              <a:rPr lang="tr-TR" sz="1000" dirty="0" err="1">
                <a:solidFill>
                  <a:schemeClr val="bg1"/>
                </a:solidFill>
              </a:rPr>
              <a:t>Clin</a:t>
            </a:r>
            <a:r>
              <a:rPr lang="tr-TR" sz="1000" dirty="0">
                <a:solidFill>
                  <a:schemeClr val="bg1"/>
                </a:solidFill>
              </a:rPr>
              <a:t> </a:t>
            </a:r>
            <a:r>
              <a:rPr lang="tr-TR" sz="1000" dirty="0" err="1">
                <a:solidFill>
                  <a:schemeClr val="bg1"/>
                </a:solidFill>
              </a:rPr>
              <a:t>Microbiol</a:t>
            </a:r>
            <a:r>
              <a:rPr lang="tr-TR" sz="1000" dirty="0">
                <a:solidFill>
                  <a:schemeClr val="bg1"/>
                </a:solidFill>
              </a:rPr>
              <a:t> </a:t>
            </a:r>
            <a:r>
              <a:rPr lang="tr-TR" sz="1000" dirty="0" err="1">
                <a:solidFill>
                  <a:schemeClr val="bg1"/>
                </a:solidFill>
              </a:rPr>
              <a:t>Infect</a:t>
            </a:r>
            <a:r>
              <a:rPr lang="tr-TR" sz="1000" dirty="0">
                <a:solidFill>
                  <a:schemeClr val="bg1"/>
                </a:solidFill>
              </a:rPr>
              <a:t> </a:t>
            </a:r>
            <a:r>
              <a:rPr lang="tr-TR" sz="1000" dirty="0" err="1">
                <a:solidFill>
                  <a:schemeClr val="bg1"/>
                </a:solidFill>
              </a:rPr>
              <a:t>Dis</a:t>
            </a:r>
            <a:r>
              <a:rPr lang="tr-TR" sz="1000" dirty="0">
                <a:solidFill>
                  <a:schemeClr val="bg1"/>
                </a:solidFill>
              </a:rPr>
              <a:t>. 2023;42(8):993-999</a:t>
            </a:r>
          </a:p>
          <a:p>
            <a:pPr algn="ctr"/>
            <a:endParaRPr lang="tr-TR" sz="1000" dirty="0">
              <a:solidFill>
                <a:schemeClr val="bg1"/>
              </a:solidFill>
            </a:endParaRPr>
          </a:p>
          <a:p>
            <a:pPr algn="ctr"/>
            <a:endParaRPr lang="tr-T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7760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17C67B3-9726-4C1A-841C-07BA977F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chemeClr val="accent2"/>
                </a:solidFill>
                <a:latin typeface="+mn-lt"/>
              </a:rPr>
              <a:t>VRE İçin İzolasyonun Önlemleri ve Sonlandırılması</a:t>
            </a:r>
            <a:endParaRPr lang="tr-TR" sz="3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65917E0-06AB-4588-BAB8-7B1F9A408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 Temas izolasyonu uygulanır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 İzolasyonun kaldırılması için negatif taşıyıcılık kültürleri alınabilir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 Gerekli negatif kültür sayısı net olmamakla beraber, her biri </a:t>
            </a:r>
            <a:r>
              <a:rPr lang="tr-TR" sz="1800" b="1" dirty="0">
                <a:solidFill>
                  <a:schemeClr val="tx1">
                    <a:lumMod val="50000"/>
                  </a:schemeClr>
                </a:solidFill>
              </a:rPr>
              <a:t>en az 1 hafta arayla olmak üzere 1–3 negatif kültür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 uygulamada sıkça kullanılmaktadır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 Aşağıdaki durumlarda izolasyonun </a:t>
            </a:r>
            <a:r>
              <a:rPr lang="tr-TR" sz="1800" b="1" dirty="0">
                <a:solidFill>
                  <a:schemeClr val="tx1">
                    <a:lumMod val="50000"/>
                  </a:schemeClr>
                </a:solidFill>
              </a:rPr>
              <a:t>kaldırılmaması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 önerilir:</a:t>
            </a:r>
          </a:p>
          <a:p>
            <a:pPr marL="578358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Ciddi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immünsüpresyonu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olan hastalarda</a:t>
            </a:r>
          </a:p>
          <a:p>
            <a:pPr marL="578358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VRE için etkin olmayan geniş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spekturumlu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antibiyotik tedavisi alan hastalarda</a:t>
            </a:r>
          </a:p>
          <a:p>
            <a:pPr marL="578358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Yanık üniteleri/kemik iliği nakil ünitesi/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nötropenik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hasta takip edilen üniteler gibi riskli ünitelerde </a:t>
            </a:r>
          </a:p>
          <a:p>
            <a:pPr marL="578358" lvl="1" indent="-28575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VRE enfeksiyonlarının sık olduğu kurumlarda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B2E804A-4EE3-4BD0-9728-60A1D602D75A}"/>
              </a:ext>
            </a:extLst>
          </p:cNvPr>
          <p:cNvSpPr txBox="1"/>
          <p:nvPr/>
        </p:nvSpPr>
        <p:spPr>
          <a:xfrm>
            <a:off x="1820174" y="6440592"/>
            <a:ext cx="101608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100" b="0" i="0" dirty="0">
                <a:solidFill>
                  <a:schemeClr val="bg1"/>
                </a:solidFill>
                <a:effectLst/>
              </a:rPr>
              <a:t>SHEA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Expert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Guidance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1100" b="0" i="0" u="none" strike="noStrike" baseline="0" dirty="0">
                <a:solidFill>
                  <a:schemeClr val="bg1"/>
                </a:solidFill>
              </a:rPr>
              <a:t>Duration of Contact Precautions for Acute-Care Settings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, 2017</a:t>
            </a:r>
            <a:endParaRPr lang="tr-T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714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B124CA-64C0-4A20-9647-16F214785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chemeClr val="accent2"/>
                </a:solidFill>
                <a:latin typeface="+mn-lt"/>
              </a:rPr>
              <a:t>MRSA ve VRE İçin Alternatif Uygulama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3AC0B62-47F5-4EB8-9FEC-E47605FF4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931999"/>
            <a:ext cx="10058400" cy="40233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>
                <a:solidFill>
                  <a:srgbClr val="000000"/>
                </a:solidFill>
              </a:rPr>
              <a:t>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Klasik olarak VRE ve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MRSA’da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temas izolasyonu önerilse de pek çok güncel çalışmada temas izolasyonunun terk edildiği durumlarda bu mikroorganizmalara bağlı enfeksiyon oranlarında artışın olmadığı gösterilmiştir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İzolasyon uygulamasının terk edilebilmesi için o kurumdaki VRE ve MRSA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prevalansının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düşük olması ve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horizontal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önlemlere (el hijyeni, etkin çevre temizliği,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antimikrobiyal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yönetişim) uyumun yüksek olması önerilir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BE5AD73-2436-4499-99B2-AC17B690B9B6}"/>
              </a:ext>
            </a:extLst>
          </p:cNvPr>
          <p:cNvSpPr txBox="1"/>
          <p:nvPr/>
        </p:nvSpPr>
        <p:spPr>
          <a:xfrm>
            <a:off x="638907" y="6440592"/>
            <a:ext cx="109141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100" b="0" i="0" u="none" strike="noStrike" baseline="0" dirty="0">
                <a:solidFill>
                  <a:schemeClr val="bg1"/>
                </a:solidFill>
              </a:rPr>
              <a:t>*</a:t>
            </a:r>
            <a:r>
              <a:rPr lang="it-IT" sz="1100" b="0" i="0" u="none" strike="noStrike" baseline="0" dirty="0">
                <a:solidFill>
                  <a:schemeClr val="bg1"/>
                </a:solidFill>
              </a:rPr>
              <a:t>Marekovi´c,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Vancomycin-Resistant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Enterococci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: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Current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Understandings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of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Resistance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in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Relation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to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Transmission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and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Preventive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Strategies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. </a:t>
            </a:r>
            <a:r>
              <a:rPr lang="tr-TR" sz="1100" b="0" i="0" u="none" strike="noStrike" baseline="0" dirty="0" err="1">
                <a:solidFill>
                  <a:schemeClr val="bg1"/>
                </a:solidFill>
              </a:rPr>
              <a:t>Pathogens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 </a:t>
            </a:r>
            <a:r>
              <a:rPr lang="tr-TR" sz="1100" b="1" i="0" u="none" strike="noStrike" baseline="0" dirty="0">
                <a:solidFill>
                  <a:schemeClr val="bg1"/>
                </a:solidFill>
              </a:rPr>
              <a:t>2024</a:t>
            </a:r>
            <a:r>
              <a:rPr lang="tr-TR" sz="1100" b="0" i="0" u="none" strike="noStrike" baseline="0" dirty="0">
                <a:solidFill>
                  <a:schemeClr val="bg1"/>
                </a:solidFill>
              </a:rPr>
              <a:t>,13, 966</a:t>
            </a:r>
          </a:p>
        </p:txBody>
      </p:sp>
    </p:spTree>
    <p:extLst>
      <p:ext uri="{BB962C8B-B14F-4D97-AF65-F5344CB8AC3E}">
        <p14:creationId xmlns:p14="http://schemas.microsoft.com/office/powerpoint/2010/main" val="434867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F8FA4A2-C615-4671-9B30-2FE88B6E8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rgbClr val="0070C0"/>
                </a:solidFill>
                <a:latin typeface="+mn-lt"/>
              </a:rPr>
              <a:t>ÇİD Mikroorganizmalara Yönelik </a:t>
            </a:r>
            <a:br>
              <a:rPr lang="tr-TR" sz="3800" b="1" dirty="0">
                <a:solidFill>
                  <a:srgbClr val="0070C0"/>
                </a:solidFill>
                <a:latin typeface="+mn-lt"/>
              </a:rPr>
            </a:br>
            <a:r>
              <a:rPr lang="tr-TR" sz="3800" b="1" dirty="0">
                <a:solidFill>
                  <a:srgbClr val="0070C0"/>
                </a:solidFill>
                <a:latin typeface="+mn-lt"/>
              </a:rPr>
              <a:t>Enfeksiyon Kontrol Önlemleri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56C3423-FCDE-49BA-8223-BFCE23C36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158066"/>
          </a:xfrm>
        </p:spPr>
        <p:txBody>
          <a:bodyPr>
            <a:normAutofit lnSpcReduction="10000"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tr-TR" sz="1500" dirty="0">
                <a:solidFill>
                  <a:srgbClr val="000000"/>
                </a:solidFill>
              </a:rPr>
              <a:t> 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Sağlık kuruluşlarında ÇİD mikroorganizmaların kontrol altında tutulması ve yayılımının önlenmesi için uygulanan </a:t>
            </a: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temel 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enfeksiyon kontrol önlemleri şunlardır:</a:t>
            </a:r>
          </a:p>
          <a:p>
            <a:pPr marL="36000" lvl="1" indent="-3429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El hijyeni</a:t>
            </a:r>
          </a:p>
          <a:p>
            <a:pPr marL="36000" lvl="1" indent="-3429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Temas izolasyonu</a:t>
            </a:r>
          </a:p>
          <a:p>
            <a:pPr marL="36000" lvl="1" indent="-3429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Kohortlama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(aynı etkenli hastaların gruplanması)</a:t>
            </a:r>
          </a:p>
          <a:p>
            <a:pPr marL="36000" lvl="1" indent="-3429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Çevresel kontrol (temizlik ve dezenfeksiyon)</a:t>
            </a:r>
          </a:p>
          <a:p>
            <a:pPr marL="36000" lvl="1" indent="-3429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+mj-lt"/>
              <a:buAutoNum type="arabicPeriod"/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Tıbbi cihaz ve ekipman yönetimi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700" b="1" dirty="0" err="1">
                <a:solidFill>
                  <a:schemeClr val="tx1">
                    <a:lumMod val="50000"/>
                  </a:schemeClr>
                </a:solidFill>
              </a:rPr>
              <a:t>Asemptomatik</a:t>
            </a: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 taşıyıcıların 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belirlenmesi amacıyla </a:t>
            </a:r>
            <a:r>
              <a:rPr lang="tr-TR" sz="1700" b="1" dirty="0">
                <a:solidFill>
                  <a:schemeClr val="tx1">
                    <a:lumMod val="50000"/>
                  </a:schemeClr>
                </a:solidFill>
              </a:rPr>
              <a:t>tarama kültürlerinin alınması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tek başına bir enfeksiyon kontrol önlemi olmamakla beraber diğer önlemlere ek olarak uygulanabilir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tr-TR" sz="1700" dirty="0">
              <a:solidFill>
                <a:schemeClr val="tx1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66C5891-7591-4CA2-9EF7-016E6AD98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933" y="2286000"/>
            <a:ext cx="2679700" cy="1786467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A17D2CE-C5FC-419E-9E3B-399057E24EA1}"/>
              </a:ext>
            </a:extLst>
          </p:cNvPr>
          <p:cNvSpPr/>
          <p:nvPr/>
        </p:nvSpPr>
        <p:spPr>
          <a:xfrm>
            <a:off x="1678484" y="5139267"/>
            <a:ext cx="8094132" cy="888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Taramaların etkin olabilmesi için, temas önlemleri başta olmak üzere diğer enfeksiyon kontrol önlemlerinin aktif ve eş zamanlı olarak uygulanması gereklidir.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3582E6D-2C3C-4DE7-B301-601F923530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2" t="11111" r="4815" b="13334"/>
          <a:stretch/>
        </p:blipFill>
        <p:spPr>
          <a:xfrm>
            <a:off x="10336887" y="5003800"/>
            <a:ext cx="906846" cy="116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070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BC08A-623A-4E94-955E-9F7873273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1B137B82-CC41-BA40-D3E6-8ED7BBF55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888" y="1919459"/>
            <a:ext cx="10524792" cy="2487077"/>
          </a:xfrm>
          <a:solidFill>
            <a:srgbClr val="636AA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pPr algn="ctr"/>
            <a:r>
              <a:rPr lang="tr-TR" sz="4400" b="1" i="1" dirty="0" err="1">
                <a:solidFill>
                  <a:schemeClr val="bg1"/>
                </a:solidFill>
                <a:latin typeface="+mn-lt"/>
              </a:rPr>
              <a:t>Candidozyma</a:t>
            </a:r>
            <a:r>
              <a:rPr lang="tr-TR" sz="4400" b="1" i="1" dirty="0">
                <a:solidFill>
                  <a:schemeClr val="bg1"/>
                </a:solidFill>
                <a:latin typeface="+mn-lt"/>
              </a:rPr>
              <a:t> (</a:t>
            </a:r>
            <a:r>
              <a:rPr lang="tr-TR" sz="4400" b="1" i="1" dirty="0" err="1">
                <a:solidFill>
                  <a:schemeClr val="bg1"/>
                </a:solidFill>
                <a:latin typeface="+mn-lt"/>
              </a:rPr>
              <a:t>Candida</a:t>
            </a:r>
            <a:r>
              <a:rPr lang="tr-TR" sz="4400" b="1" i="1" dirty="0">
                <a:solidFill>
                  <a:schemeClr val="bg1"/>
                </a:solidFill>
                <a:latin typeface="+mn-lt"/>
              </a:rPr>
              <a:t>) </a:t>
            </a:r>
            <a:r>
              <a:rPr lang="tr-TR" sz="4400" b="1" i="1" dirty="0" err="1">
                <a:solidFill>
                  <a:schemeClr val="bg1"/>
                </a:solidFill>
                <a:latin typeface="+mn-lt"/>
              </a:rPr>
              <a:t>auris</a:t>
            </a:r>
            <a:br>
              <a:rPr lang="tr-TR" sz="4400" b="1" i="1" dirty="0">
                <a:solidFill>
                  <a:schemeClr val="bg1"/>
                </a:solidFill>
                <a:latin typeface="+mn-lt"/>
              </a:rPr>
            </a:br>
            <a:endParaRPr lang="tr-TR" sz="4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341BC3D-21D8-3028-3148-47693DCAA9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954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FD37405-23CA-41B8-BDC0-AD0556CA2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i="1" kern="100" dirty="0" err="1">
                <a:solidFill>
                  <a:srgbClr val="636AA2"/>
                </a:solidFill>
                <a:latin typeface="+mn-lt"/>
                <a:ea typeface="Aptos"/>
                <a:cs typeface="Times New Roman" panose="02020603050405020304" pitchFamily="18" charset="0"/>
              </a:rPr>
              <a:t>C.auris</a:t>
            </a:r>
            <a:r>
              <a:rPr lang="tr-TR" sz="3600" b="1" i="1" kern="100" dirty="0">
                <a:solidFill>
                  <a:srgbClr val="636AA2"/>
                </a:solidFill>
                <a:latin typeface="+mn-lt"/>
                <a:ea typeface="Aptos"/>
                <a:cs typeface="Times New Roman" panose="02020603050405020304" pitchFamily="18" charset="0"/>
              </a:rPr>
              <a:t> i</a:t>
            </a:r>
            <a:r>
              <a:rPr lang="tr-TR" sz="3600" b="1" kern="100" dirty="0">
                <a:solidFill>
                  <a:srgbClr val="636AA2"/>
                </a:solidFill>
                <a:latin typeface="+mn-lt"/>
                <a:ea typeface="Aptos"/>
                <a:cs typeface="Times New Roman" panose="02020603050405020304" pitchFamily="18" charset="0"/>
              </a:rPr>
              <a:t>çin Tarama Yapılmalı mı ve Hangi Hastalar Taranmalı? </a:t>
            </a:r>
            <a:endParaRPr lang="tr-TR" sz="3800" b="1" dirty="0">
              <a:solidFill>
                <a:srgbClr val="636AA2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53F909F-842F-41BD-9865-66670C84D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tr-TR" sz="1800" i="1" dirty="0" err="1">
                <a:solidFill>
                  <a:srgbClr val="000000"/>
                </a:solidFill>
              </a:rPr>
              <a:t>C.auris</a:t>
            </a:r>
            <a:r>
              <a:rPr lang="tr-TR" sz="1800" i="1" dirty="0">
                <a:solidFill>
                  <a:srgbClr val="000000"/>
                </a:solidFill>
              </a:rPr>
              <a:t> </a:t>
            </a:r>
            <a:r>
              <a:rPr lang="tr-TR" sz="1800" dirty="0">
                <a:solidFill>
                  <a:srgbClr val="000000"/>
                </a:solidFill>
              </a:rPr>
              <a:t>ile </a:t>
            </a:r>
            <a:r>
              <a:rPr lang="tr-TR" sz="1800" dirty="0" err="1">
                <a:solidFill>
                  <a:srgbClr val="000000"/>
                </a:solidFill>
              </a:rPr>
              <a:t>kolonizasyon</a:t>
            </a:r>
            <a:r>
              <a:rPr lang="tr-TR" sz="1800" dirty="0">
                <a:solidFill>
                  <a:srgbClr val="000000"/>
                </a:solidFill>
              </a:rPr>
              <a:t> riskinin yüksek olduğu hastalar için tarama önerilir. </a:t>
            </a:r>
          </a:p>
          <a:p>
            <a:pPr marL="342900" indent="-342900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tr-TR" sz="1800" b="1" i="1" kern="100" dirty="0" err="1">
                <a:effectLst/>
                <a:ea typeface="Aptos"/>
                <a:cs typeface="Times New Roman" panose="02020603050405020304" pitchFamily="18" charset="0"/>
              </a:rPr>
              <a:t>C.</a:t>
            </a:r>
            <a:r>
              <a:rPr lang="tr-TR" sz="1800" b="1" i="1" kern="100" dirty="0" err="1">
                <a:ea typeface="Aptos"/>
                <a:cs typeface="Times New Roman" panose="02020603050405020304" pitchFamily="18" charset="0"/>
              </a:rPr>
              <a:t>a</a:t>
            </a:r>
            <a:r>
              <a:rPr lang="tr-TR" sz="1800" b="1" i="1" kern="100" dirty="0" err="1">
                <a:effectLst/>
                <a:ea typeface="Aptos"/>
                <a:cs typeface="Times New Roman" panose="02020603050405020304" pitchFamily="18" charset="0"/>
              </a:rPr>
              <a:t>uris</a:t>
            </a:r>
            <a:r>
              <a:rPr lang="tr-TR" sz="1800" b="1" i="1" kern="100" dirty="0">
                <a:effectLst/>
                <a:ea typeface="Aptos"/>
                <a:cs typeface="Times New Roman" panose="02020603050405020304" pitchFamily="18" charset="0"/>
              </a:rPr>
              <a:t> </a:t>
            </a:r>
            <a:r>
              <a:rPr lang="tr-TR" sz="1800" b="1" kern="100" dirty="0">
                <a:effectLst/>
                <a:ea typeface="Aptos"/>
                <a:cs typeface="Times New Roman" panose="02020603050405020304" pitchFamily="18" charset="0"/>
              </a:rPr>
              <a:t>ile </a:t>
            </a:r>
            <a:r>
              <a:rPr lang="tr-TR" sz="1800" b="1" kern="100" dirty="0" err="1">
                <a:effectLst/>
                <a:ea typeface="Aptos"/>
                <a:cs typeface="Times New Roman" panose="02020603050405020304" pitchFamily="18" charset="0"/>
              </a:rPr>
              <a:t>kolonizasyon</a:t>
            </a:r>
            <a:r>
              <a:rPr lang="tr-TR" sz="1800" b="1" kern="100" dirty="0">
                <a:effectLst/>
                <a:ea typeface="Aptos"/>
                <a:cs typeface="Times New Roman" panose="02020603050405020304" pitchFamily="18" charset="0"/>
              </a:rPr>
              <a:t> riski yüksek hastalar şunlardır: </a:t>
            </a:r>
            <a:endParaRPr lang="tr-TR" sz="1800" kern="100" dirty="0">
              <a:effectLst/>
              <a:ea typeface="Aptos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i="1" dirty="0">
                <a:solidFill>
                  <a:srgbClr val="000000"/>
                </a:solidFill>
              </a:rPr>
              <a:t> </a:t>
            </a:r>
            <a:r>
              <a:rPr lang="tr-TR" i="1" dirty="0" err="1">
                <a:solidFill>
                  <a:schemeClr val="tx1">
                    <a:lumMod val="50000"/>
                  </a:schemeClr>
                </a:solidFill>
              </a:rPr>
              <a:t>C.auris</a:t>
            </a:r>
            <a:r>
              <a:rPr lang="tr-TR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ile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enfekte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/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kolonize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hasta ile epidemiyolojik bir bağlantısı olanlar: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Aynı odayı, üniteyi veya bakım alanını paylaşmış olanlar (indeks hasta taburcu olmuş olsa bile)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Aynı sağlık çalışanı tarafından bakım verilenler</a:t>
            </a:r>
          </a:p>
          <a:p>
            <a:pPr lvl="2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İndeks hastaya kullanılmış bir tıbbi cihazın, özellikle uygun temizlik ve dezenfeksiyonu yapılmadan, başka hasta için kullanıldığı durumlar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tr-TR" i="1" dirty="0" err="1">
                <a:solidFill>
                  <a:schemeClr val="tx1">
                    <a:lumMod val="50000"/>
                  </a:schemeClr>
                </a:solidFill>
              </a:rPr>
              <a:t>C.auris</a:t>
            </a:r>
            <a:r>
              <a:rPr lang="tr-TR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enfeksiyonlarının görüldüğü bir sağlık kuruluşu veya uzun süreli bakım merkezinden gelenler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tr-TR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800" i="1" dirty="0" err="1">
                <a:solidFill>
                  <a:schemeClr val="tx1">
                    <a:lumMod val="50000"/>
                  </a:schemeClr>
                </a:solidFill>
              </a:rPr>
              <a:t>C.auris</a:t>
            </a:r>
            <a:r>
              <a:rPr lang="tr-TR" sz="18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açısından, sağlık çalışanlarının taranması veya çevresel örneklerin alınması önerilmez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v"/>
            </a:pP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5BA9B55-B08A-4181-A65C-558B9DF6BD56}"/>
              </a:ext>
            </a:extLst>
          </p:cNvPr>
          <p:cNvSpPr txBox="1"/>
          <p:nvPr/>
        </p:nvSpPr>
        <p:spPr>
          <a:xfrm>
            <a:off x="184030" y="6427113"/>
            <a:ext cx="120079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100" dirty="0" err="1">
                <a:solidFill>
                  <a:schemeClr val="bg1"/>
                </a:solidFill>
              </a:rPr>
              <a:t>Consensus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paper</a:t>
            </a:r>
            <a:r>
              <a:rPr lang="tr-TR" sz="1100" dirty="0">
                <a:solidFill>
                  <a:schemeClr val="bg1"/>
                </a:solidFill>
              </a:rPr>
              <a:t> on </a:t>
            </a:r>
            <a:r>
              <a:rPr lang="tr-TR" sz="1100" dirty="0" err="1">
                <a:solidFill>
                  <a:schemeClr val="bg1"/>
                </a:solidFill>
              </a:rPr>
              <a:t>Candida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auris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by</a:t>
            </a:r>
            <a:r>
              <a:rPr lang="tr-TR" sz="1100" dirty="0">
                <a:solidFill>
                  <a:schemeClr val="bg1"/>
                </a:solidFill>
              </a:rPr>
              <a:t> Türkiye EKMUD, THSK of </a:t>
            </a:r>
            <a:r>
              <a:rPr lang="tr-TR" sz="1100" dirty="0" err="1">
                <a:solidFill>
                  <a:schemeClr val="bg1"/>
                </a:solidFill>
              </a:rPr>
              <a:t>Ministry</a:t>
            </a:r>
            <a:r>
              <a:rPr lang="tr-TR" sz="1100" dirty="0">
                <a:solidFill>
                  <a:schemeClr val="bg1"/>
                </a:solidFill>
              </a:rPr>
              <a:t> of </a:t>
            </a:r>
            <a:r>
              <a:rPr lang="tr-TR" sz="1100" dirty="0" err="1">
                <a:solidFill>
                  <a:schemeClr val="bg1"/>
                </a:solidFill>
              </a:rPr>
              <a:t>Health</a:t>
            </a:r>
            <a:r>
              <a:rPr lang="tr-TR" sz="1100" dirty="0">
                <a:solidFill>
                  <a:schemeClr val="bg1"/>
                </a:solidFill>
              </a:rPr>
              <a:t> of </a:t>
            </a:r>
            <a:r>
              <a:rPr lang="tr-TR" sz="1100" dirty="0" err="1">
                <a:solidFill>
                  <a:schemeClr val="bg1"/>
                </a:solidFill>
              </a:rPr>
              <a:t>the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Republic</a:t>
            </a:r>
            <a:r>
              <a:rPr lang="tr-TR" sz="1100" dirty="0">
                <a:solidFill>
                  <a:schemeClr val="bg1"/>
                </a:solidFill>
              </a:rPr>
              <a:t> of Türkiye, KLIMUD, TMC, TARD, TYBD </a:t>
            </a:r>
            <a:r>
              <a:rPr lang="tr-TR" sz="1100" dirty="0" err="1">
                <a:solidFill>
                  <a:schemeClr val="bg1"/>
                </a:solidFill>
              </a:rPr>
              <a:t>and</a:t>
            </a:r>
            <a:r>
              <a:rPr lang="tr-TR" sz="1100" dirty="0">
                <a:solidFill>
                  <a:schemeClr val="bg1"/>
                </a:solidFill>
              </a:rPr>
              <a:t> ID-IRI</a:t>
            </a:r>
            <a:endParaRPr lang="tr-TR" sz="1100" b="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77558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94287A-6E9F-453E-B13B-DB4C2FA73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i="1" dirty="0">
                <a:solidFill>
                  <a:srgbClr val="636AA2"/>
                </a:solidFill>
                <a:latin typeface="+mn-lt"/>
              </a:rPr>
              <a:t>C. </a:t>
            </a:r>
            <a:r>
              <a:rPr lang="tr-TR" sz="3800" b="1" i="1" dirty="0" err="1">
                <a:solidFill>
                  <a:srgbClr val="636AA2"/>
                </a:solidFill>
                <a:latin typeface="+mn-lt"/>
              </a:rPr>
              <a:t>auris</a:t>
            </a:r>
            <a:r>
              <a:rPr lang="tr-TR" sz="3800" b="1" i="1" dirty="0">
                <a:solidFill>
                  <a:srgbClr val="636AA2"/>
                </a:solidFill>
                <a:latin typeface="+mn-lt"/>
              </a:rPr>
              <a:t> </a:t>
            </a:r>
            <a:r>
              <a:rPr lang="tr-TR" sz="3800" b="1" dirty="0">
                <a:solidFill>
                  <a:srgbClr val="636AA2"/>
                </a:solidFill>
                <a:latin typeface="+mn-lt"/>
              </a:rPr>
              <a:t>Taranması İçin Uygun Numuneler ve Tarama Sıklığı Ne Olmalıdır?</a:t>
            </a:r>
            <a:endParaRPr lang="tr-TR" sz="3800" dirty="0">
              <a:solidFill>
                <a:srgbClr val="636AA2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F26BA7E-44A2-4A38-8842-32B353E09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r>
              <a:rPr lang="tr-TR" sz="1700" b="1" kern="100" dirty="0">
                <a:effectLst/>
                <a:ea typeface="Aptos"/>
                <a:cs typeface="Times New Roman" panose="02020603050405020304" pitchFamily="18" charset="0"/>
              </a:rPr>
              <a:t>Tarama için hangi numuneler kullanılmalı?</a:t>
            </a:r>
          </a:p>
          <a:p>
            <a:pPr marL="635508" lvl="1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tr-TR" sz="1700" kern="100" dirty="0">
                <a:solidFill>
                  <a:schemeClr val="tx1">
                    <a:lumMod val="50000"/>
                  </a:schemeClr>
                </a:solidFill>
                <a:ea typeface="Aptos"/>
                <a:cs typeface="Times New Roman" panose="02020603050405020304" pitchFamily="18" charset="0"/>
              </a:rPr>
              <a:t>Burun, </a:t>
            </a:r>
            <a:r>
              <a:rPr lang="tr-TR" sz="1700" kern="100" dirty="0" err="1">
                <a:solidFill>
                  <a:schemeClr val="tx1">
                    <a:lumMod val="50000"/>
                  </a:schemeClr>
                </a:solidFill>
                <a:ea typeface="Aptos"/>
                <a:cs typeface="Times New Roman" panose="02020603050405020304" pitchFamily="18" charset="0"/>
              </a:rPr>
              <a:t>aksilla</a:t>
            </a:r>
            <a:r>
              <a:rPr lang="tr-TR" sz="1700" kern="100" dirty="0">
                <a:solidFill>
                  <a:schemeClr val="tx1">
                    <a:lumMod val="50000"/>
                  </a:schemeClr>
                </a:solidFill>
                <a:ea typeface="Aptos"/>
                <a:cs typeface="Times New Roman" panose="02020603050405020304" pitchFamily="18" charset="0"/>
              </a:rPr>
              <a:t> ve kasık kültürlerinin alınması önerilir</a:t>
            </a:r>
          </a:p>
          <a:p>
            <a:pPr marL="635508" lvl="1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tr-TR" sz="1700" kern="100" dirty="0" err="1">
                <a:solidFill>
                  <a:schemeClr val="tx1">
                    <a:lumMod val="50000"/>
                  </a:schemeClr>
                </a:solidFill>
                <a:ea typeface="Aptos"/>
                <a:cs typeface="Times New Roman" panose="02020603050405020304" pitchFamily="18" charset="0"/>
              </a:rPr>
              <a:t>Aksilla</a:t>
            </a:r>
            <a:r>
              <a:rPr lang="tr-TR" sz="1700" kern="100" dirty="0">
                <a:solidFill>
                  <a:schemeClr val="tx1">
                    <a:lumMod val="50000"/>
                  </a:schemeClr>
                </a:solidFill>
                <a:ea typeface="Aptos"/>
                <a:cs typeface="Times New Roman" panose="02020603050405020304" pitchFamily="18" charset="0"/>
              </a:rPr>
              <a:t> ve kasık kültürleri aynı kültür çubuğu ile alınabilir</a:t>
            </a:r>
            <a:endParaRPr lang="tr-TR" sz="1700" b="1" kern="100" dirty="0">
              <a:effectLst/>
              <a:ea typeface="Aptos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tr-TR" sz="1700" b="1" kern="100" dirty="0">
                <a:effectLst/>
                <a:ea typeface="Aptos"/>
                <a:cs typeface="Times New Roman" panose="02020603050405020304" pitchFamily="18" charset="0"/>
              </a:rPr>
              <a:t>   İlk taramadan sonra tekrar tarama yapılmalı mıdır?</a:t>
            </a:r>
          </a:p>
          <a:p>
            <a:pPr marL="635508" lvl="1" indent="-342900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tr-TR" sz="1700" kern="100" dirty="0">
                <a:solidFill>
                  <a:schemeClr val="tx1">
                    <a:lumMod val="50000"/>
                  </a:schemeClr>
                </a:solidFill>
                <a:ea typeface="Aptos"/>
                <a:cs typeface="Times New Roman" panose="02020603050405020304" pitchFamily="18" charset="0"/>
              </a:rPr>
              <a:t>Bir defa </a:t>
            </a:r>
            <a:r>
              <a:rPr lang="tr-TR" sz="1700" i="1" kern="100" dirty="0">
                <a:solidFill>
                  <a:schemeClr val="tx1">
                    <a:lumMod val="50000"/>
                  </a:schemeClr>
                </a:solidFill>
                <a:ea typeface="Aptos"/>
                <a:cs typeface="Times New Roman" panose="02020603050405020304" pitchFamily="18" charset="0"/>
              </a:rPr>
              <a:t>C. </a:t>
            </a:r>
            <a:r>
              <a:rPr lang="tr-TR" sz="1700" i="1" kern="100" dirty="0" err="1">
                <a:solidFill>
                  <a:schemeClr val="tx1">
                    <a:lumMod val="50000"/>
                  </a:schemeClr>
                </a:solidFill>
                <a:ea typeface="Aptos"/>
                <a:cs typeface="Times New Roman" panose="02020603050405020304" pitchFamily="18" charset="0"/>
              </a:rPr>
              <a:t>auris</a:t>
            </a:r>
            <a:r>
              <a:rPr lang="tr-TR" sz="1700" i="1" kern="100" dirty="0">
                <a:solidFill>
                  <a:schemeClr val="tx1">
                    <a:lumMod val="50000"/>
                  </a:schemeClr>
                </a:solidFill>
                <a:ea typeface="Aptos"/>
                <a:cs typeface="Times New Roman" panose="02020603050405020304" pitchFamily="18" charset="0"/>
              </a:rPr>
              <a:t> </a:t>
            </a:r>
            <a:r>
              <a:rPr lang="tr-TR" sz="1700" kern="100" dirty="0">
                <a:solidFill>
                  <a:schemeClr val="tx1">
                    <a:lumMod val="50000"/>
                  </a:schemeClr>
                </a:solidFill>
                <a:ea typeface="Aptos"/>
                <a:cs typeface="Times New Roman" panose="02020603050405020304" pitchFamily="18" charset="0"/>
              </a:rPr>
              <a:t>pozitif saptanan hastaların tekrar taranması önerilmez, bunun nedenleri:  </a:t>
            </a:r>
          </a:p>
          <a:p>
            <a:pPr marL="818388" lvl="2" indent="-342900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tr-TR" sz="1700" kern="100" dirty="0">
                <a:solidFill>
                  <a:schemeClr val="tx1">
                    <a:lumMod val="50000"/>
                  </a:schemeClr>
                </a:solidFill>
                <a:ea typeface="Aptos"/>
                <a:cs typeface="Times New Roman" panose="02020603050405020304" pitchFamily="18" charset="0"/>
              </a:rPr>
              <a:t>Hastalar çok uzun süre pozitif kalabilir</a:t>
            </a:r>
          </a:p>
          <a:p>
            <a:pPr marL="818388" lvl="2" indent="-342900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Birden fazla negatif kültürden sonra yeniden </a:t>
            </a:r>
            <a:r>
              <a:rPr lang="tr-TR" sz="1700" dirty="0" err="1">
                <a:solidFill>
                  <a:schemeClr val="tx1">
                    <a:lumMod val="50000"/>
                  </a:schemeClr>
                </a:solidFill>
              </a:rPr>
              <a:t>pozitifleşme</a:t>
            </a:r>
            <a:r>
              <a:rPr lang="tr-TR" sz="1700" dirty="0">
                <a:solidFill>
                  <a:schemeClr val="tx1">
                    <a:lumMod val="50000"/>
                  </a:schemeClr>
                </a:solidFill>
              </a:rPr>
              <a:t> görülebilir</a:t>
            </a:r>
          </a:p>
          <a:p>
            <a:pPr marL="818388" lvl="2" indent="-342900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tr-TR" sz="1700" kern="100" dirty="0">
              <a:solidFill>
                <a:srgbClr val="000000"/>
              </a:solidFill>
              <a:ea typeface="Aptos"/>
              <a:cs typeface="Times New Roman" panose="02020603050405020304" pitchFamily="18" charset="0"/>
            </a:endParaRPr>
          </a:p>
          <a:p>
            <a:pPr marL="292608" lvl="1" indent="0">
              <a:lnSpc>
                <a:spcPct val="150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tr-TR" sz="1700" kern="100" dirty="0">
              <a:solidFill>
                <a:srgbClr val="000000"/>
              </a:solidFill>
              <a:ea typeface="Aptos"/>
              <a:cs typeface="Times New Roman" panose="02020603050405020304" pitchFamily="18" charset="0"/>
            </a:endParaRPr>
          </a:p>
          <a:p>
            <a:pPr marL="635508" lvl="1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"/>
              <a:tabLst>
                <a:tab pos="457200" algn="l"/>
              </a:tabLst>
            </a:pPr>
            <a:endParaRPr lang="tr-TR" kern="100" dirty="0">
              <a:solidFill>
                <a:srgbClr val="000000"/>
              </a:solidFill>
              <a:effectLst/>
              <a:ea typeface="Aptos"/>
              <a:cs typeface="Times New Roman" panose="02020603050405020304" pitchFamily="18" charset="0"/>
            </a:endParaRP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6D5FC40-F9F6-4944-B640-2C544291668C}"/>
              </a:ext>
            </a:extLst>
          </p:cNvPr>
          <p:cNvSpPr txBox="1"/>
          <p:nvPr/>
        </p:nvSpPr>
        <p:spPr>
          <a:xfrm>
            <a:off x="184030" y="6427113"/>
            <a:ext cx="120079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100" dirty="0" err="1">
                <a:solidFill>
                  <a:schemeClr val="bg1"/>
                </a:solidFill>
              </a:rPr>
              <a:t>Consensus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paper</a:t>
            </a:r>
            <a:r>
              <a:rPr lang="tr-TR" sz="1100" dirty="0">
                <a:solidFill>
                  <a:schemeClr val="bg1"/>
                </a:solidFill>
              </a:rPr>
              <a:t> on </a:t>
            </a:r>
            <a:r>
              <a:rPr lang="tr-TR" sz="1100" dirty="0" err="1">
                <a:solidFill>
                  <a:schemeClr val="bg1"/>
                </a:solidFill>
              </a:rPr>
              <a:t>Candida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auris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by</a:t>
            </a:r>
            <a:r>
              <a:rPr lang="tr-TR" sz="1100" dirty="0">
                <a:solidFill>
                  <a:schemeClr val="bg1"/>
                </a:solidFill>
              </a:rPr>
              <a:t> Türkiye EKMUD, THSK of </a:t>
            </a:r>
            <a:r>
              <a:rPr lang="tr-TR" sz="1100" dirty="0" err="1">
                <a:solidFill>
                  <a:schemeClr val="bg1"/>
                </a:solidFill>
              </a:rPr>
              <a:t>Ministry</a:t>
            </a:r>
            <a:r>
              <a:rPr lang="tr-TR" sz="1100" dirty="0">
                <a:solidFill>
                  <a:schemeClr val="bg1"/>
                </a:solidFill>
              </a:rPr>
              <a:t> of </a:t>
            </a:r>
            <a:r>
              <a:rPr lang="tr-TR" sz="1100" dirty="0" err="1">
                <a:solidFill>
                  <a:schemeClr val="bg1"/>
                </a:solidFill>
              </a:rPr>
              <a:t>Health</a:t>
            </a:r>
            <a:r>
              <a:rPr lang="tr-TR" sz="1100" dirty="0">
                <a:solidFill>
                  <a:schemeClr val="bg1"/>
                </a:solidFill>
              </a:rPr>
              <a:t> of </a:t>
            </a:r>
            <a:r>
              <a:rPr lang="tr-TR" sz="1100" dirty="0" err="1">
                <a:solidFill>
                  <a:schemeClr val="bg1"/>
                </a:solidFill>
              </a:rPr>
              <a:t>the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Republic</a:t>
            </a:r>
            <a:r>
              <a:rPr lang="tr-TR" sz="1100" dirty="0">
                <a:solidFill>
                  <a:schemeClr val="bg1"/>
                </a:solidFill>
              </a:rPr>
              <a:t> of Türkiye, KLIMUD, TMC, TARD, TYBD </a:t>
            </a:r>
            <a:r>
              <a:rPr lang="tr-TR" sz="1100" dirty="0" err="1">
                <a:solidFill>
                  <a:schemeClr val="bg1"/>
                </a:solidFill>
              </a:rPr>
              <a:t>and</a:t>
            </a:r>
            <a:r>
              <a:rPr lang="tr-TR" sz="1100" dirty="0">
                <a:solidFill>
                  <a:schemeClr val="bg1"/>
                </a:solidFill>
              </a:rPr>
              <a:t> ID-IRI</a:t>
            </a:r>
            <a:endParaRPr lang="tr-TR" sz="1100" b="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33325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1DB334-1A7F-43C4-AC1E-7C5AD5A3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i="1" dirty="0">
                <a:solidFill>
                  <a:srgbClr val="636AA2"/>
                </a:solidFill>
                <a:latin typeface="+mn-lt"/>
              </a:rPr>
              <a:t>C. </a:t>
            </a:r>
            <a:r>
              <a:rPr lang="tr-TR" sz="3800" b="1" i="1" dirty="0" err="1">
                <a:solidFill>
                  <a:srgbClr val="636AA2"/>
                </a:solidFill>
                <a:latin typeface="+mn-lt"/>
              </a:rPr>
              <a:t>auris</a:t>
            </a:r>
            <a:r>
              <a:rPr lang="tr-TR" sz="3800" b="1" i="1" dirty="0">
                <a:solidFill>
                  <a:srgbClr val="636AA2"/>
                </a:solidFill>
                <a:latin typeface="+mn-lt"/>
              </a:rPr>
              <a:t> </a:t>
            </a:r>
            <a:r>
              <a:rPr lang="tr-TR" sz="3800" b="1" dirty="0">
                <a:solidFill>
                  <a:srgbClr val="636AA2"/>
                </a:solidFill>
                <a:latin typeface="+mn-lt"/>
              </a:rPr>
              <a:t>İçin Laboratuvar Değerlendirmesi ve Dekolonizasyon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BB745FC-33B9-4095-A0E4-65D1A6014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800" b="1" dirty="0">
                <a:effectLst/>
                <a:ea typeface="Aptos"/>
                <a:cs typeface="Times New Roman" panose="02020603050405020304" pitchFamily="18" charset="0"/>
              </a:rPr>
              <a:t> Tarama için alınan örneklerin laboratuvarda değerlendirilmesi nasıl olmalıdır?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Kültür veya PCR kullanılabilir,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sensitivite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 ve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spesifisiteleri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 benzerdir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 Kültür için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kromojenik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agarlar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 kullanılabilir, üreme olması halinde MALDI-TOF ile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tiplendirme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cs typeface="Times New Roman" panose="02020603050405020304" pitchFamily="18" charset="0"/>
              </a:rPr>
              <a:t> yapılmalıdır</a:t>
            </a:r>
            <a:endParaRPr lang="tr-TR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tr-TR" sz="1800" dirty="0">
                <a:solidFill>
                  <a:srgbClr val="000000"/>
                </a:solidFill>
              </a:rPr>
              <a:t> </a:t>
            </a:r>
            <a:r>
              <a:rPr lang="tr-TR" sz="1800" b="1" i="1" dirty="0">
                <a:solidFill>
                  <a:srgbClr val="0070C0"/>
                </a:solidFill>
              </a:rPr>
              <a:t>C. </a:t>
            </a:r>
            <a:r>
              <a:rPr lang="tr-TR" sz="1800" b="1" i="1" dirty="0" err="1">
                <a:solidFill>
                  <a:srgbClr val="0070C0"/>
                </a:solidFill>
              </a:rPr>
              <a:t>auris</a:t>
            </a:r>
            <a:r>
              <a:rPr lang="tr-TR" sz="1800" b="1" dirty="0">
                <a:solidFill>
                  <a:srgbClr val="0070C0"/>
                </a:solidFill>
              </a:rPr>
              <a:t> ile </a:t>
            </a:r>
            <a:r>
              <a:rPr lang="tr-TR" sz="1800" b="1" dirty="0" err="1">
                <a:solidFill>
                  <a:srgbClr val="0070C0"/>
                </a:solidFill>
              </a:rPr>
              <a:t>kolonize</a:t>
            </a:r>
            <a:r>
              <a:rPr lang="tr-TR" sz="1800" b="1" dirty="0">
                <a:solidFill>
                  <a:srgbClr val="0070C0"/>
                </a:solidFill>
              </a:rPr>
              <a:t> hasta için </a:t>
            </a:r>
            <a:r>
              <a:rPr lang="tr-TR" sz="1800" b="1" dirty="0" err="1">
                <a:solidFill>
                  <a:srgbClr val="0070C0"/>
                </a:solidFill>
              </a:rPr>
              <a:t>dekolonizasyon</a:t>
            </a:r>
            <a:r>
              <a:rPr lang="tr-TR" sz="1800" b="1" dirty="0">
                <a:solidFill>
                  <a:srgbClr val="0070C0"/>
                </a:solidFill>
              </a:rPr>
              <a:t> gerekli midir?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Dekolonizasyon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için net bir öneri yoktur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Türkiye uzlaşı raporunda, mekanik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ventilasyondaki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hastalar için oral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nistatin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, %2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klorheksidin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mendil ve diş bakımı için %0.2 veya %1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klorheksidin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dental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jel önerilebileceği belirtilmektedir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EBC5F69-2D13-4582-8A2D-D4027D208527}"/>
              </a:ext>
            </a:extLst>
          </p:cNvPr>
          <p:cNvSpPr txBox="1"/>
          <p:nvPr/>
        </p:nvSpPr>
        <p:spPr>
          <a:xfrm>
            <a:off x="184030" y="6427113"/>
            <a:ext cx="120079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100" b="0" dirty="0">
                <a:solidFill>
                  <a:schemeClr val="bg1"/>
                </a:solidFill>
                <a:effectLst/>
              </a:rPr>
              <a:t>CDC,</a:t>
            </a:r>
            <a:r>
              <a:rPr lang="tr-TR" sz="1100" b="0" i="1" dirty="0">
                <a:solidFill>
                  <a:schemeClr val="bg1"/>
                </a:solidFill>
                <a:effectLst/>
              </a:rPr>
              <a:t> C. </a:t>
            </a:r>
            <a:r>
              <a:rPr lang="tr-TR" sz="1100" b="0" i="1" dirty="0" err="1">
                <a:solidFill>
                  <a:schemeClr val="bg1"/>
                </a:solidFill>
                <a:effectLst/>
              </a:rPr>
              <a:t>auris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 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Screening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: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Patient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Swab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Collection, 2024</a:t>
            </a:r>
          </a:p>
          <a:p>
            <a:pPr algn="ctr"/>
            <a:r>
              <a:rPr lang="tr-TR" sz="1100" dirty="0" err="1">
                <a:solidFill>
                  <a:schemeClr val="bg1"/>
                </a:solidFill>
              </a:rPr>
              <a:t>Consensus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paper</a:t>
            </a:r>
            <a:r>
              <a:rPr lang="tr-TR" sz="1100" dirty="0">
                <a:solidFill>
                  <a:schemeClr val="bg1"/>
                </a:solidFill>
              </a:rPr>
              <a:t> on </a:t>
            </a:r>
            <a:r>
              <a:rPr lang="tr-TR" sz="1100" dirty="0" err="1">
                <a:solidFill>
                  <a:schemeClr val="bg1"/>
                </a:solidFill>
              </a:rPr>
              <a:t>Candida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auris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by</a:t>
            </a:r>
            <a:r>
              <a:rPr lang="tr-TR" sz="1100" dirty="0">
                <a:solidFill>
                  <a:schemeClr val="bg1"/>
                </a:solidFill>
              </a:rPr>
              <a:t> Türkiye EKMUD, THSK of </a:t>
            </a:r>
            <a:r>
              <a:rPr lang="tr-TR" sz="1100" dirty="0" err="1">
                <a:solidFill>
                  <a:schemeClr val="bg1"/>
                </a:solidFill>
              </a:rPr>
              <a:t>Ministry</a:t>
            </a:r>
            <a:r>
              <a:rPr lang="tr-TR" sz="1100" dirty="0">
                <a:solidFill>
                  <a:schemeClr val="bg1"/>
                </a:solidFill>
              </a:rPr>
              <a:t> of </a:t>
            </a:r>
            <a:r>
              <a:rPr lang="tr-TR" sz="1100" dirty="0" err="1">
                <a:solidFill>
                  <a:schemeClr val="bg1"/>
                </a:solidFill>
              </a:rPr>
              <a:t>Health</a:t>
            </a:r>
            <a:r>
              <a:rPr lang="tr-TR" sz="1100" dirty="0">
                <a:solidFill>
                  <a:schemeClr val="bg1"/>
                </a:solidFill>
              </a:rPr>
              <a:t> of </a:t>
            </a:r>
            <a:r>
              <a:rPr lang="tr-TR" sz="1100" dirty="0" err="1">
                <a:solidFill>
                  <a:schemeClr val="bg1"/>
                </a:solidFill>
              </a:rPr>
              <a:t>the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Republic</a:t>
            </a:r>
            <a:r>
              <a:rPr lang="tr-TR" sz="1100" dirty="0">
                <a:solidFill>
                  <a:schemeClr val="bg1"/>
                </a:solidFill>
              </a:rPr>
              <a:t> of Türkiye, KLIMUD, TMC, TARD, TYBD </a:t>
            </a:r>
            <a:r>
              <a:rPr lang="tr-TR" sz="1100" dirty="0" err="1">
                <a:solidFill>
                  <a:schemeClr val="bg1"/>
                </a:solidFill>
              </a:rPr>
              <a:t>and</a:t>
            </a:r>
            <a:r>
              <a:rPr lang="tr-TR" sz="1100" dirty="0">
                <a:solidFill>
                  <a:schemeClr val="bg1"/>
                </a:solidFill>
              </a:rPr>
              <a:t> ID-IRI</a:t>
            </a:r>
            <a:endParaRPr lang="tr-TR" sz="1100" b="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06390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CC7B3F-688D-47B9-9323-E2F07D129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i="1" dirty="0">
                <a:solidFill>
                  <a:srgbClr val="636AA2"/>
                </a:solidFill>
                <a:latin typeface="+mn-lt"/>
              </a:rPr>
              <a:t>C. </a:t>
            </a:r>
            <a:r>
              <a:rPr lang="tr-TR" sz="3800" b="1" i="1" dirty="0" err="1">
                <a:solidFill>
                  <a:srgbClr val="636AA2"/>
                </a:solidFill>
                <a:latin typeface="+mn-lt"/>
              </a:rPr>
              <a:t>auris</a:t>
            </a:r>
            <a:r>
              <a:rPr lang="tr-TR" sz="3800" b="1" i="1" dirty="0">
                <a:solidFill>
                  <a:srgbClr val="636AA2"/>
                </a:solidFill>
                <a:latin typeface="+mn-lt"/>
              </a:rPr>
              <a:t> </a:t>
            </a:r>
            <a:r>
              <a:rPr lang="tr-TR" sz="3800" b="1" dirty="0">
                <a:solidFill>
                  <a:srgbClr val="636AA2"/>
                </a:solidFill>
                <a:latin typeface="+mn-lt"/>
              </a:rPr>
              <a:t>İçin İzolasyon Uygulanması ve Sonlandırılması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B90F9DC-31C9-4800-AE56-BA0430648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 İndeks yatış boyunca hastalara temas izolasyonu uygulanır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i="1" dirty="0" err="1">
                <a:solidFill>
                  <a:srgbClr val="000000"/>
                </a:solidFill>
              </a:rPr>
              <a:t>C</a:t>
            </a:r>
            <a:r>
              <a:rPr lang="tr-TR" i="1" dirty="0" err="1">
                <a:solidFill>
                  <a:schemeClr val="tx1">
                    <a:lumMod val="50000"/>
                  </a:schemeClr>
                </a:solidFill>
              </a:rPr>
              <a:t>.auris</a:t>
            </a:r>
            <a:r>
              <a:rPr lang="tr-TR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ile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kolonize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hastalar, varsa akut enfeksiyonları tedavi edilip düzelse bile, </a:t>
            </a:r>
            <a:r>
              <a:rPr lang="tr-TR" i="1" dirty="0" err="1">
                <a:solidFill>
                  <a:schemeClr val="tx1">
                    <a:lumMod val="50000"/>
                  </a:schemeClr>
                </a:solidFill>
              </a:rPr>
              <a:t>C.auris</a:t>
            </a:r>
            <a:r>
              <a:rPr lang="tr-TR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ile aylarca, yıllarca ve hatta muhtemelen süresiz olarak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kolonize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kalabilirler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4 yıldan daha uzun süre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kolonize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kalan hastalar bildirilmiştir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b="1" dirty="0">
                <a:solidFill>
                  <a:schemeClr val="tx1">
                    <a:lumMod val="50000"/>
                  </a:schemeClr>
                </a:solidFill>
              </a:rPr>
              <a:t>Türkiye uzlaşı raporunda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, indeks yatıştan sonraki yatışta taşıyıcılık kültürü alınarak sonuçlar çıkana kadar hastanın izole edilmesi önerilmiştir</a:t>
            </a:r>
          </a:p>
          <a:p>
            <a:endParaRPr lang="tr-TR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48C5454-83C5-44F0-8CC5-65F856DEE1A3}"/>
              </a:ext>
            </a:extLst>
          </p:cNvPr>
          <p:cNvSpPr txBox="1"/>
          <p:nvPr/>
        </p:nvSpPr>
        <p:spPr>
          <a:xfrm>
            <a:off x="184030" y="6427113"/>
            <a:ext cx="1200797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100" b="0" dirty="0">
                <a:solidFill>
                  <a:schemeClr val="bg1"/>
                </a:solidFill>
                <a:effectLst/>
              </a:rPr>
              <a:t>CDC,</a:t>
            </a:r>
            <a:r>
              <a:rPr lang="tr-TR" sz="1100" b="0" i="1" dirty="0">
                <a:solidFill>
                  <a:schemeClr val="bg1"/>
                </a:solidFill>
                <a:effectLst/>
              </a:rPr>
              <a:t> C. </a:t>
            </a:r>
            <a:r>
              <a:rPr lang="tr-TR" sz="1100" b="0" i="1" dirty="0" err="1">
                <a:solidFill>
                  <a:schemeClr val="bg1"/>
                </a:solidFill>
                <a:effectLst/>
              </a:rPr>
              <a:t>auris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 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Screening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: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Patient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Swab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Collection, 2024</a:t>
            </a:r>
          </a:p>
          <a:p>
            <a:pPr algn="ctr"/>
            <a:r>
              <a:rPr lang="tr-TR" sz="1100" dirty="0" err="1">
                <a:solidFill>
                  <a:schemeClr val="bg1"/>
                </a:solidFill>
              </a:rPr>
              <a:t>Consensus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paper</a:t>
            </a:r>
            <a:r>
              <a:rPr lang="tr-TR" sz="1100" dirty="0">
                <a:solidFill>
                  <a:schemeClr val="bg1"/>
                </a:solidFill>
              </a:rPr>
              <a:t> on </a:t>
            </a:r>
            <a:r>
              <a:rPr lang="tr-TR" sz="1100" dirty="0" err="1">
                <a:solidFill>
                  <a:schemeClr val="bg1"/>
                </a:solidFill>
              </a:rPr>
              <a:t>Candida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auris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by</a:t>
            </a:r>
            <a:r>
              <a:rPr lang="tr-TR" sz="1100" dirty="0">
                <a:solidFill>
                  <a:schemeClr val="bg1"/>
                </a:solidFill>
              </a:rPr>
              <a:t> Türkiye EKMUD, THSK of </a:t>
            </a:r>
            <a:r>
              <a:rPr lang="tr-TR" sz="1100" dirty="0" err="1">
                <a:solidFill>
                  <a:schemeClr val="bg1"/>
                </a:solidFill>
              </a:rPr>
              <a:t>Ministry</a:t>
            </a:r>
            <a:r>
              <a:rPr lang="tr-TR" sz="1100" dirty="0">
                <a:solidFill>
                  <a:schemeClr val="bg1"/>
                </a:solidFill>
              </a:rPr>
              <a:t> of </a:t>
            </a:r>
            <a:r>
              <a:rPr lang="tr-TR" sz="1100" dirty="0" err="1">
                <a:solidFill>
                  <a:schemeClr val="bg1"/>
                </a:solidFill>
              </a:rPr>
              <a:t>Health</a:t>
            </a:r>
            <a:r>
              <a:rPr lang="tr-TR" sz="1100" dirty="0">
                <a:solidFill>
                  <a:schemeClr val="bg1"/>
                </a:solidFill>
              </a:rPr>
              <a:t> of </a:t>
            </a:r>
            <a:r>
              <a:rPr lang="tr-TR" sz="1100" dirty="0" err="1">
                <a:solidFill>
                  <a:schemeClr val="bg1"/>
                </a:solidFill>
              </a:rPr>
              <a:t>the</a:t>
            </a:r>
            <a:r>
              <a:rPr lang="tr-TR" sz="1100" dirty="0">
                <a:solidFill>
                  <a:schemeClr val="bg1"/>
                </a:solidFill>
              </a:rPr>
              <a:t> </a:t>
            </a:r>
            <a:r>
              <a:rPr lang="tr-TR" sz="1100" dirty="0" err="1">
                <a:solidFill>
                  <a:schemeClr val="bg1"/>
                </a:solidFill>
              </a:rPr>
              <a:t>Republic</a:t>
            </a:r>
            <a:r>
              <a:rPr lang="tr-TR" sz="1100" dirty="0">
                <a:solidFill>
                  <a:schemeClr val="bg1"/>
                </a:solidFill>
              </a:rPr>
              <a:t> of Türkiye, KLIMUD, TMC, TARD, TYBD </a:t>
            </a:r>
            <a:r>
              <a:rPr lang="tr-TR" sz="1100" dirty="0" err="1">
                <a:solidFill>
                  <a:schemeClr val="bg1"/>
                </a:solidFill>
              </a:rPr>
              <a:t>and</a:t>
            </a:r>
            <a:r>
              <a:rPr lang="tr-TR" sz="1100" dirty="0">
                <a:solidFill>
                  <a:schemeClr val="bg1"/>
                </a:solidFill>
              </a:rPr>
              <a:t> ID-IRI</a:t>
            </a:r>
            <a:endParaRPr lang="tr-TR" sz="1100" b="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322617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CAD5C-9D89-2391-F8D5-2A294D7F7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2683FA8D-F76F-402D-2469-54DEAB6FC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888" y="1919459"/>
            <a:ext cx="10524792" cy="2487077"/>
          </a:xfrm>
          <a:solidFill>
            <a:schemeClr val="accent1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/>
          </a:bodyPr>
          <a:lstStyle/>
          <a:p>
            <a:pPr algn="ctr"/>
            <a:r>
              <a:rPr lang="tr-TR" sz="4400" b="1" dirty="0">
                <a:solidFill>
                  <a:schemeClr val="bg1"/>
                </a:solidFill>
                <a:latin typeface="+mn-lt"/>
              </a:rPr>
              <a:t>ÇİD MİKROORGANİZMALARIN İZOLASYONU İLE İLGİLİ ÖNERİLER</a:t>
            </a:r>
            <a:br>
              <a:rPr lang="tr-TR" sz="4400" b="1" i="1" dirty="0">
                <a:solidFill>
                  <a:schemeClr val="bg1"/>
                </a:solidFill>
                <a:latin typeface="+mn-lt"/>
              </a:rPr>
            </a:br>
            <a:endParaRPr lang="tr-TR" sz="4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2545D23F-E13D-AC5C-ADAB-58B61CA638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015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928D9E-5A1F-4307-B28B-EE00C36C5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chemeClr val="accent1"/>
                </a:solidFill>
                <a:latin typeface="+mn-lt"/>
              </a:rPr>
              <a:t>ÇİD Mikroorganizma ile Enfekte/Kolonize Olan Hasta İçin Alınması Gereken Önlemler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5A6992A-7D31-4B21-BF2F-8DBE72D40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Klinik veya tarama kültürlerinde bahsedilen ÇİD mikroorganizmaların saptanması durumunda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standart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ve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temas önlemlerinin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alınması önerilir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Olanak varsa hasta tek kişilik odaya alınmalıdır, bu mümkün değilse çok kişilik odada temas izolasyonu önlemleri alınabilir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Aynı etkenle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kolonize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/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enfekte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birden fazla hasta varsa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kohortlama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yapılabilir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Hasta ve çevresine temas olasılığı olan durumlarda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eldiven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ve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önlük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giyilmelidir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Koruyucu ekipmanlar (eldiven ve önlük) odanın girişinde giyilmeli ve odadan çıkmadan çıkarılmalıdır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Hasta odasına giriş çıkışlar sınırlandırılmalıdır</a:t>
            </a:r>
          </a:p>
          <a:p>
            <a:pPr marL="0" indent="0">
              <a:buNone/>
            </a:pPr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FAC7926-90E5-499E-A8EA-7D8D52EB8F27}"/>
              </a:ext>
            </a:extLst>
          </p:cNvPr>
          <p:cNvSpPr txBox="1"/>
          <p:nvPr/>
        </p:nvSpPr>
        <p:spPr>
          <a:xfrm>
            <a:off x="3352331" y="6440592"/>
            <a:ext cx="90267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dirty="0">
                <a:solidFill>
                  <a:schemeClr val="bg1"/>
                </a:solidFill>
              </a:rPr>
              <a:t>https://www.cdc.gov/infection-control/hcp/basics/transmission-based-precautions.html</a:t>
            </a:r>
          </a:p>
        </p:txBody>
      </p:sp>
    </p:spTree>
    <p:extLst>
      <p:ext uri="{BB962C8B-B14F-4D97-AF65-F5344CB8AC3E}">
        <p14:creationId xmlns:p14="http://schemas.microsoft.com/office/powerpoint/2010/main" val="181328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B90893-0B02-408F-8534-DFB11082A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chemeClr val="accent1"/>
                </a:solidFill>
                <a:latin typeface="+mn-lt"/>
              </a:rPr>
              <a:t>ÇİD Mikroorganizma ile Enfekte/Kolonize Olan Hasta İçin Alınması Gereken Önlemler</a:t>
            </a:r>
            <a:endParaRPr lang="tr-TR" sz="3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9C720B6-9DE4-4D99-8787-53037DFFF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3894667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Hastanın oda dışına çıkması gerekiyorsa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enfekte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/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kolonize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vücut bölgeleri kapatılmalı (önlük giydirilebilir), eşlik eden personel kişisel koruyucu ekipmanlarını giymelidir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Tansiyon aleti,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glukometre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gibi tıbbi ekipmanlar hastaya özel olmalı, bu mümkün olmuyorsa diğer hastalara kullanılmadan önce dezenfekte edilmelidir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Temizlik sıklığı artırılmalı, odalar en azından günlük olarak temizlenmeli, temizlik sırasında sık dokunulan yüzeylere daha fazla dikkat gösterilmelidir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tr-TR" dirty="0">
              <a:solidFill>
                <a:schemeClr val="tx1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tr-TR" dirty="0">
              <a:solidFill>
                <a:srgbClr val="000000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424378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9E9A94F-A96A-4D1D-A3DB-ECC72D3D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chemeClr val="accent1"/>
                </a:solidFill>
                <a:latin typeface="+mn-lt"/>
              </a:rPr>
              <a:t>ÇİD Mikroorganizma ile Enfekte/Kolonize Olan Hasta İçin Alınması Gereken Önlemler</a:t>
            </a:r>
            <a:endParaRPr lang="tr-TR" sz="3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0A97216-7BDC-4A7D-8AE9-795501D1C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248919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Sağlık çalışanlarını bilgilendirmek için ÇİD mikroorganizma üremesi olan durumlarda laboratuvar bazlı uyarı sistemi oluşturulabilir;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ÇİD mikroorganizma ile </a:t>
            </a:r>
            <a:r>
              <a:rPr lang="tr-TR" sz="2000" dirty="0" err="1">
                <a:solidFill>
                  <a:schemeClr val="tx1">
                    <a:lumMod val="50000"/>
                  </a:schemeClr>
                </a:solidFill>
              </a:rPr>
              <a:t>kolonize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veya </a:t>
            </a:r>
            <a:r>
              <a:rPr lang="tr-TR" sz="2000" dirty="0" err="1">
                <a:solidFill>
                  <a:schemeClr val="tx1">
                    <a:lumMod val="50000"/>
                  </a:schemeClr>
                </a:solidFill>
              </a:rPr>
              <a:t>enfekte</a:t>
            </a: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 hasta başka bölüme transfer edileceği veya tekrar yatırılacağı zaman uyarı sisteminin çalışması enfeksiyon kontrol önlemlerinin erken alınmasını sağlayabilir !</a:t>
            </a:r>
            <a:endParaRPr lang="tr-TR" dirty="0">
              <a:solidFill>
                <a:schemeClr val="tx1">
                  <a:lumMod val="50000"/>
                </a:schemeClr>
              </a:solidFill>
            </a:endParaRPr>
          </a:p>
          <a:p>
            <a:endParaRPr lang="tr-TR" dirty="0"/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31BFAD68-CC2C-4232-8050-3955954F5054}"/>
              </a:ext>
            </a:extLst>
          </p:cNvPr>
          <p:cNvSpPr/>
          <p:nvPr/>
        </p:nvSpPr>
        <p:spPr>
          <a:xfrm>
            <a:off x="1858432" y="4443307"/>
            <a:ext cx="8288868" cy="14647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60000"/>
              </a:lnSpc>
            </a:pPr>
            <a:r>
              <a:rPr lang="tr-TR" sz="2000" dirty="0">
                <a:solidFill>
                  <a:schemeClr val="tx1">
                    <a:lumMod val="50000"/>
                  </a:schemeClr>
                </a:solidFill>
              </a:rPr>
              <a:t>Hastanın izolasyonunun olması cerrahi veya girişimsel işlemler için bir engel teşkil etmez</a:t>
            </a:r>
          </a:p>
        </p:txBody>
      </p:sp>
    </p:spTree>
    <p:extLst>
      <p:ext uri="{BB962C8B-B14F-4D97-AF65-F5344CB8AC3E}">
        <p14:creationId xmlns:p14="http://schemas.microsoft.com/office/powerpoint/2010/main" val="24705036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30EF8-1013-EFA7-5F3A-1E30E005D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9F2E74AA-2F3F-3DA2-0B2C-DF748DB3B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888" y="1672047"/>
            <a:ext cx="10524792" cy="3274422"/>
          </a:xfrm>
          <a:solidFill>
            <a:schemeClr val="accent2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501650" prst="coolSlant"/>
            <a:bevelB w="495300" h="50800" prst="softRound"/>
          </a:sp3d>
        </p:spPr>
        <p:txBody>
          <a:bodyPr>
            <a:normAutofit fontScale="90000"/>
          </a:bodyPr>
          <a:lstStyle/>
          <a:p>
            <a:pPr algn="ctr"/>
            <a:br>
              <a:rPr lang="tr-TR" sz="6000" b="1" dirty="0">
                <a:solidFill>
                  <a:schemeClr val="bg1"/>
                </a:solidFill>
                <a:latin typeface="+mn-lt"/>
              </a:rPr>
            </a:br>
            <a:r>
              <a:rPr lang="tr-TR" sz="6000" b="1" dirty="0">
                <a:solidFill>
                  <a:schemeClr val="bg1"/>
                </a:solidFill>
                <a:latin typeface="+mn-lt"/>
              </a:rPr>
              <a:t>İZOLASYON ÖNLEMLERİNİN ÖNCELİKLENDİRİLMESİ</a:t>
            </a:r>
            <a:br>
              <a:rPr lang="tr-TR" sz="4400" dirty="0"/>
            </a:br>
            <a:br>
              <a:rPr lang="tr-TR" sz="4400" b="1" i="1" dirty="0">
                <a:solidFill>
                  <a:schemeClr val="bg1"/>
                </a:solidFill>
                <a:latin typeface="+mn-lt"/>
              </a:rPr>
            </a:br>
            <a:endParaRPr lang="tr-TR" sz="4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DEA54D5E-67D2-18C8-B490-A7A9EC3699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85" r="19969"/>
          <a:stretch/>
        </p:blipFill>
        <p:spPr>
          <a:xfrm>
            <a:off x="9853592" y="136634"/>
            <a:ext cx="2039841" cy="138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24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A83FFA-ADC1-4760-9DB0-3E42EE91D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rgbClr val="0070C0"/>
                </a:solidFill>
                <a:latin typeface="+mn-lt"/>
              </a:rPr>
              <a:t>Neden ÇİD Mikroorganizmalar İçin Tarama Yapalım?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0734B2D-6874-469E-ABA2-B710E4059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Klinik olarak ÇİD mikroorganizma ile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enfekte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olan bireyler, mikroorganizmayı taşıyan toplam bireylerin yalnızca küçük bir kısmını oluşturmaktadır; zira çok daha geniş bir hasta grubunda </a:t>
            </a:r>
            <a:r>
              <a:rPr lang="tr-TR" b="1" dirty="0" err="1">
                <a:solidFill>
                  <a:schemeClr val="tx1">
                    <a:lumMod val="50000"/>
                  </a:schemeClr>
                </a:solidFill>
              </a:rPr>
              <a:t>kolonizasyon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söz konusudur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1">
                    <a:lumMod val="50000"/>
                  </a:schemeClr>
                </a:solidFill>
              </a:rPr>
              <a:t>Kolonize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bireyler, özellikle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kolonizasyon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durumlarının bilinmediği ve buna bağlı olarak önerilen enfeksiyon önleme ve kontrol önlemlerinin uygulanmadığı durumlarda, sağlık kurumlarında önemli bir </a:t>
            </a:r>
            <a:r>
              <a:rPr lang="tr-TR" b="1" dirty="0">
                <a:solidFill>
                  <a:schemeClr val="tx1">
                    <a:lumMod val="50000"/>
                  </a:schemeClr>
                </a:solidFill>
              </a:rPr>
              <a:t>bulaş kaynağı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haline gelebilir</a:t>
            </a:r>
          </a:p>
          <a:p>
            <a:pPr>
              <a:lnSpc>
                <a:spcPct val="16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Calibri"/>
              </a:rPr>
              <a:t> </a:t>
            </a:r>
            <a:r>
              <a:rPr lang="tr-TR" b="1" dirty="0">
                <a:solidFill>
                  <a:schemeClr val="tx1">
                    <a:lumMod val="50000"/>
                  </a:schemeClr>
                </a:solidFill>
                <a:latin typeface="Calibri"/>
              </a:rPr>
              <a:t>Tarama kültürleri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Calibri"/>
              </a:rPr>
              <a:t>, klinik örneklerden alınan kültürlere göre daha erken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  <a:latin typeface="Calibri"/>
              </a:rPr>
              <a:t>pozitifleştiği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Calibri"/>
              </a:rPr>
              <a:t> için (ortalama 2-3 gün) ÇİD mikroorganizmaların daha erken tespiti mümkündür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tr-TR" dirty="0">
              <a:solidFill>
                <a:srgbClr val="000000"/>
              </a:solidFill>
              <a:latin typeface="Calibri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73073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DEC0334-DEC6-4108-A3BC-DD28BA37D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b="1" dirty="0">
                <a:solidFill>
                  <a:schemeClr val="accent2"/>
                </a:solidFill>
                <a:latin typeface="+mn-lt"/>
              </a:rPr>
              <a:t>İzolasyon</a:t>
            </a:r>
            <a:r>
              <a:rPr lang="tr-TR" sz="4400" b="1" dirty="0">
                <a:solidFill>
                  <a:schemeClr val="accent2"/>
                </a:solidFill>
                <a:latin typeface="+mn-lt"/>
              </a:rPr>
              <a:t> Önerilerinin Önceliklendirilmesi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F8980B6-DB47-45A7-883D-A08719FC6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/>
              <a:t> Tek kişilik oda/izolasyon odası sayısı yetersiz olan kurumlar,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izolasyon gereken durumlar için önceliklerini belirlemelidir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Önceliklendirme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yaklaşımı için kuruma özel bir bir protokol oluşturulmalıdır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Bu protokol hazırlanırken aşağıdaki durumlar göz önünde bulundurulabilir:</a:t>
            </a:r>
          </a:p>
          <a:p>
            <a:pPr marL="749808" lvl="1" indent="-457200">
              <a:lnSpc>
                <a:spcPct val="150000"/>
              </a:lnSpc>
              <a:buFont typeface="+mj-lt"/>
              <a:buAutoNum type="arabicPeriod"/>
            </a:pPr>
            <a:r>
              <a:rPr lang="tr-TR" b="1" dirty="0">
                <a:solidFill>
                  <a:schemeClr val="tx1">
                    <a:lumMod val="50000"/>
                  </a:schemeClr>
                </a:solidFill>
              </a:rPr>
              <a:t>Hasta ile ilgili faktörler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-</a:t>
            </a:r>
            <a:r>
              <a:rPr lang="tr-TR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altta yatan hastalıklar,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kolonizasyon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riski </a:t>
            </a:r>
          </a:p>
          <a:p>
            <a:pPr marL="749808" lvl="1" indent="-457200">
              <a:lnSpc>
                <a:spcPct val="150000"/>
              </a:lnSpc>
              <a:buFont typeface="+mj-lt"/>
              <a:buAutoNum type="arabicPeriod"/>
            </a:pPr>
            <a:r>
              <a:rPr lang="tr-TR" b="1" dirty="0">
                <a:solidFill>
                  <a:schemeClr val="tx1">
                    <a:lumMod val="50000"/>
                  </a:schemeClr>
                </a:solidFill>
              </a:rPr>
              <a:t>Patojen ilişkili faktörler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– bulaş potansiyeli,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virulans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, çevresel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persistans</a:t>
            </a:r>
            <a:endParaRPr lang="tr-TR" dirty="0">
              <a:solidFill>
                <a:schemeClr val="tx1">
                  <a:lumMod val="50000"/>
                </a:schemeClr>
              </a:solidFill>
            </a:endParaRPr>
          </a:p>
          <a:p>
            <a:pPr marL="749808" lvl="1" indent="-457200">
              <a:lnSpc>
                <a:spcPct val="150000"/>
              </a:lnSpc>
              <a:buFont typeface="+mj-lt"/>
              <a:buAutoNum type="arabicPeriod"/>
            </a:pPr>
            <a:r>
              <a:rPr lang="tr-TR" b="1" dirty="0">
                <a:solidFill>
                  <a:schemeClr val="tx1">
                    <a:lumMod val="50000"/>
                  </a:schemeClr>
                </a:solidFill>
              </a:rPr>
              <a:t>Sağlık kuruluşu ile ilgili faktörler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– lokal epidemiyoloji,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sürveyans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olanakları, altyapı - izolasyon odalarının uygunluğu, artmış iş yükü, uyum sorunları, maliyet</a:t>
            </a: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A57CAAC-6004-4B4F-9E64-392F50CB5361}"/>
              </a:ext>
            </a:extLst>
          </p:cNvPr>
          <p:cNvSpPr txBox="1"/>
          <p:nvPr/>
        </p:nvSpPr>
        <p:spPr>
          <a:xfrm>
            <a:off x="481753" y="6397459"/>
            <a:ext cx="1171024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100" b="0" i="0" dirty="0">
                <a:solidFill>
                  <a:schemeClr val="bg1"/>
                </a:solidFill>
                <a:effectLst/>
              </a:rPr>
              <a:t>Alp Meşe et al.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Antimicrob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Steward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Healthc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Epidemiol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. 2025;5(1):e123;  CDC, 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Management of Multidrug-Resistant Organisms in Healthcare Settings (2006)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, 2024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update</a:t>
            </a:r>
            <a:endParaRPr lang="tr-TR" sz="1100" b="0" i="0" dirty="0">
              <a:solidFill>
                <a:schemeClr val="bg1"/>
              </a:solidFill>
              <a:effectLst/>
            </a:endParaRPr>
          </a:p>
          <a:p>
            <a:pPr algn="ctr"/>
            <a:r>
              <a:rPr lang="tr-TR" sz="1100" dirty="0">
                <a:solidFill>
                  <a:schemeClr val="bg1"/>
                </a:solidFill>
              </a:rPr>
              <a:t>HSE AMRIC. </a:t>
            </a:r>
            <a:r>
              <a:rPr lang="en-US" sz="1100" dirty="0">
                <a:solidFill>
                  <a:schemeClr val="bg1"/>
                </a:solidFill>
              </a:rPr>
              <a:t>Guide to </a:t>
            </a:r>
            <a:r>
              <a:rPr lang="en-US" sz="1100" dirty="0" err="1">
                <a:solidFill>
                  <a:schemeClr val="bg1"/>
                </a:solidFill>
              </a:rPr>
              <a:t>prioritisation</a:t>
            </a:r>
            <a:r>
              <a:rPr lang="en-US" sz="1100" dirty="0">
                <a:solidFill>
                  <a:schemeClr val="bg1"/>
                </a:solidFill>
              </a:rPr>
              <a:t> of patients for single room isolation when there are not sufficient single rooms for all patients that require Isolation</a:t>
            </a:r>
            <a:r>
              <a:rPr lang="tr-TR" sz="1100" dirty="0">
                <a:solidFill>
                  <a:schemeClr val="bg1"/>
                </a:solidFill>
              </a:rPr>
              <a:t>, 2025</a:t>
            </a:r>
          </a:p>
          <a:p>
            <a:pPr algn="ctr"/>
            <a:endParaRPr lang="tr-T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713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06E2E6-E572-4A3E-858E-3784C5BC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chemeClr val="accent2"/>
                </a:solidFill>
                <a:latin typeface="+mn-lt"/>
              </a:rPr>
              <a:t>Önceliklendirmede Hasta ile İlgili Faktörler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45643AF-3E07-42CC-B0F5-C533D5C5A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 Hasta ile ilgili faktörler </a:t>
            </a:r>
            <a:r>
              <a:rPr lang="tr-TR" sz="1800" b="1" dirty="0">
                <a:solidFill>
                  <a:schemeClr val="tx1">
                    <a:lumMod val="50000"/>
                  </a:schemeClr>
                </a:solidFill>
              </a:rPr>
              <a:t>altta yatan hastalıklar 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ve </a:t>
            </a:r>
            <a:r>
              <a:rPr lang="tr-TR" sz="1800" b="1" dirty="0" err="1">
                <a:solidFill>
                  <a:schemeClr val="tx1">
                    <a:lumMod val="50000"/>
                  </a:schemeClr>
                </a:solidFill>
              </a:rPr>
              <a:t>kolonizasyon</a:t>
            </a:r>
            <a:r>
              <a:rPr lang="tr-TR" sz="1800" b="1" dirty="0">
                <a:solidFill>
                  <a:schemeClr val="tx1">
                    <a:lumMod val="50000"/>
                  </a:schemeClr>
                </a:solidFill>
              </a:rPr>
              <a:t> riskidir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800" b="1" dirty="0"/>
              <a:t> 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Aşağıdaki risk faktörleri bulunan hastalar izolasyon için </a:t>
            </a:r>
            <a:r>
              <a:rPr lang="tr-TR" sz="1800" dirty="0" err="1">
                <a:solidFill>
                  <a:schemeClr val="tx1">
                    <a:lumMod val="50000"/>
                  </a:schemeClr>
                </a:solidFill>
              </a:rPr>
              <a:t>önceliklendirilebilir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: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Dirençli etken saptanan hastanın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semptomatik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olması ve birden çok bölgede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kolonizasyonunun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saptanması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Açık akıntılı yara, gaita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inkontinansı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veya devam eden ishalinin olması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Kateterinin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olması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Uzun yatışı beklenenler, yoğun bakım hastaları,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immobil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hastalar, geniş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spekturumlu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antibiyotik kullananlar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İmmünsüpresifler</a:t>
            </a:r>
            <a:endParaRPr lang="tr-TR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tr-TR" dirty="0">
              <a:solidFill>
                <a:srgbClr val="000000"/>
              </a:solidFill>
            </a:endParaRP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828341C-F97E-4682-BDA3-2A736C033B74}"/>
              </a:ext>
            </a:extLst>
          </p:cNvPr>
          <p:cNvSpPr txBox="1"/>
          <p:nvPr/>
        </p:nvSpPr>
        <p:spPr>
          <a:xfrm>
            <a:off x="691376" y="6440592"/>
            <a:ext cx="10656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100" b="0" i="0" dirty="0">
                <a:solidFill>
                  <a:schemeClr val="bg1"/>
                </a:solidFill>
                <a:effectLst/>
              </a:rPr>
              <a:t>Alp Meşe et al.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Antimicrob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Steward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Healthc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Epidemiol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. 2025;5(1):e123</a:t>
            </a:r>
            <a:endParaRPr lang="tr-T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483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2A012D9-F9FB-4C33-9794-D5897F25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chemeClr val="accent2"/>
                </a:solidFill>
                <a:latin typeface="+mn-lt"/>
              </a:rPr>
              <a:t>Önceliklendirmede Patojen ile İlgili Faktörler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D0A4437-BF36-4423-A468-9B6593B01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tr-TR" b="1" dirty="0"/>
              <a:t> Bulaştırıcılık, bulaş yolu, dış ortama </a:t>
            </a:r>
            <a:r>
              <a:rPr lang="tr-TR" b="1" dirty="0" err="1"/>
              <a:t>persistans</a:t>
            </a:r>
            <a:r>
              <a:rPr lang="tr-TR" b="1" dirty="0"/>
              <a:t> ve salgın potansiyeli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/>
              <a:t> 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Özellikle</a:t>
            </a:r>
            <a:r>
              <a:rPr lang="tr-TR" sz="1800" dirty="0"/>
              <a:t> </a:t>
            </a:r>
            <a:r>
              <a:rPr lang="tr-TR" sz="1800" b="1" dirty="0">
                <a:solidFill>
                  <a:srgbClr val="000000"/>
                </a:solidFill>
              </a:rPr>
              <a:t>hava yolu ile bulaşan etkenler 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tek kişilik odada/izolasyon odasında takip edilme açısından önceliklidir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 ÇİD mikroorganizmaların tek kişilik oda/izolasyon odası için </a:t>
            </a:r>
            <a:r>
              <a:rPr lang="tr-TR" sz="1800" dirty="0" err="1">
                <a:solidFill>
                  <a:schemeClr val="tx1">
                    <a:lumMod val="50000"/>
                  </a:schemeClr>
                </a:solidFill>
              </a:rPr>
              <a:t>önceliklendirilmeleri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 açısından ise göz önünde bulundurulabilecek özellikleri şunlar olabilir: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Yüzeylerde uzun süre yaşayabilme kabiliyetleri ve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persistans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kapasiteleri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Temasla kolay yayılım riski (sağlık çalışanın elleri, tıbbi ekipmanlar, örtü vb. ile kolay yayılım)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Dekolonizasyon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ihtimali olup olmadığı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Tedavi seçeneklerinin kısıtlı olup olmaması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Yeni/öncelikli mikroorganizma  olması (ör: </a:t>
            </a:r>
            <a:r>
              <a:rPr lang="tr-TR" i="1" dirty="0" err="1">
                <a:solidFill>
                  <a:schemeClr val="tx1">
                    <a:lumMod val="50000"/>
                  </a:schemeClr>
                </a:solidFill>
              </a:rPr>
              <a:t>C.auris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, KDE..)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tr-TR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45B30E0A-F72E-455C-82B2-82BE324FD242}"/>
              </a:ext>
            </a:extLst>
          </p:cNvPr>
          <p:cNvSpPr txBox="1"/>
          <p:nvPr/>
        </p:nvSpPr>
        <p:spPr>
          <a:xfrm>
            <a:off x="174702" y="6427113"/>
            <a:ext cx="1184259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100" b="0" i="0" dirty="0">
                <a:solidFill>
                  <a:schemeClr val="bg1"/>
                </a:solidFill>
                <a:effectLst/>
              </a:rPr>
              <a:t>Alp Meşe et al.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Antimicrob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Steward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Healthc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Epidemiol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. 2025;5(1):e123; </a:t>
            </a:r>
          </a:p>
          <a:p>
            <a:pPr algn="ctr"/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Weber </a:t>
            </a:r>
            <a:r>
              <a:rPr lang="tr-TR" sz="1100" dirty="0">
                <a:solidFill>
                  <a:schemeClr val="bg1"/>
                </a:solidFill>
                <a:latin typeface="BlinkMacSystemFont"/>
              </a:rPr>
              <a:t>et al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.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BlinkMacSystemFont"/>
              </a:rPr>
              <a:t>Curr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BlinkMacSystemFont"/>
              </a:rPr>
              <a:t>Opin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 Infect Dis. 2013 (4):338-44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; Morgan et al.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Crit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Care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  <a:latin typeface="BlinkMacSystemFont"/>
              </a:rPr>
              <a:t>Med</a:t>
            </a:r>
            <a:r>
              <a:rPr lang="tr-TR" sz="1100" b="0" i="0" dirty="0">
                <a:solidFill>
                  <a:schemeClr val="bg1"/>
                </a:solidFill>
                <a:effectLst/>
                <a:latin typeface="BlinkMacSystemFont"/>
              </a:rPr>
              <a:t>. 2012;40(4):1045-51 </a:t>
            </a:r>
            <a:endParaRPr lang="tr-T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2018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DACBDC-152A-4675-9A54-07E75239E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chemeClr val="accent2"/>
                </a:solidFill>
                <a:latin typeface="+mn-lt"/>
              </a:rPr>
              <a:t>Önceliklendirmede Patojen ile İlgili Faktörler</a:t>
            </a:r>
            <a:endParaRPr lang="tr-TR" sz="3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7B6D3A3-CE91-4C88-ACA5-86DE6E9D2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800" b="1" i="1" dirty="0">
                <a:solidFill>
                  <a:schemeClr val="tx1">
                    <a:lumMod val="50000"/>
                  </a:schemeClr>
                </a:solidFill>
              </a:rPr>
              <a:t>C. </a:t>
            </a:r>
            <a:r>
              <a:rPr lang="tr-TR" sz="1800" b="1" i="1" dirty="0" err="1">
                <a:solidFill>
                  <a:schemeClr val="tx1">
                    <a:lumMod val="50000"/>
                  </a:schemeClr>
                </a:solidFill>
              </a:rPr>
              <a:t>auris</a:t>
            </a:r>
            <a:r>
              <a:rPr lang="tr-TR" sz="1800" b="1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aşağıdaki nedenlerden dolayı</a:t>
            </a:r>
            <a:r>
              <a:rPr lang="tr-TR" sz="18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izolasyon konusunda en fazla dikkati hak eden patojenlerdendir: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Salgına yol açma potansiyeli yüksektir ve son yıllarda pek çok salgın bildirilmiştir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Uzamış cilt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kolonizasyonu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(aylar- yıllar süren) ve çevresel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kontaminasyon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kurum içinde yayılmasını kolaylaştırır ve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persistansını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artırır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Antifungal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direnci yaygındır ve tedavi altında kolaylıkla direnç geliştirir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ÇİD bakteriler içinde </a:t>
            </a:r>
            <a:r>
              <a:rPr lang="tr-TR" sz="1800" b="1" dirty="0" err="1">
                <a:solidFill>
                  <a:schemeClr val="tx1">
                    <a:lumMod val="50000"/>
                  </a:schemeClr>
                </a:solidFill>
              </a:rPr>
              <a:t>karbapenemaz</a:t>
            </a:r>
            <a:r>
              <a:rPr lang="tr-TR" sz="1800" b="1" dirty="0">
                <a:solidFill>
                  <a:schemeClr val="tx1">
                    <a:lumMod val="50000"/>
                  </a:schemeClr>
                </a:solidFill>
              </a:rPr>
              <a:t> üreten </a:t>
            </a:r>
            <a:r>
              <a:rPr lang="tr-TR" sz="1800" b="1" dirty="0" err="1">
                <a:solidFill>
                  <a:schemeClr val="tx1">
                    <a:lumMod val="50000"/>
                  </a:schemeClr>
                </a:solidFill>
              </a:rPr>
              <a:t>Enterobacterales</a:t>
            </a:r>
            <a:r>
              <a:rPr lang="tr-TR" sz="1800" b="1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en yüksek önceliğe sahip etkenlerden biridir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KDE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Enterobacterales</a:t>
            </a:r>
            <a:r>
              <a:rPr lang="tr-TR" i="1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özellikle</a:t>
            </a:r>
            <a:r>
              <a:rPr lang="tr-TR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i="1" dirty="0" err="1">
                <a:solidFill>
                  <a:schemeClr val="tx1">
                    <a:lumMod val="50000"/>
                  </a:schemeClr>
                </a:solidFill>
              </a:rPr>
              <a:t>Klebsiella</a:t>
            </a:r>
            <a:r>
              <a:rPr lang="tr-TR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i="1" dirty="0" err="1">
                <a:solidFill>
                  <a:schemeClr val="tx1">
                    <a:lumMod val="50000"/>
                  </a:schemeClr>
                </a:solidFill>
              </a:rPr>
              <a:t>pneumoniae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, çevrede uzun süre kalır,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biyofilm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yapar (özellikle lavabo/sifon/ıslak yüzeylerde) ve hastane içinde kolayca yayılır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Bulaştığı hastalarda, ciddi ve tedavisi zor enfeksiyonlara yol açabilir (özellikle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komorbiditesi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ve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invaziv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aletle takip edilmesi gerekenler kritik hastalarda)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Tedavisinde kullanılabilecek antibiyotik seçenekleri oldukça kısıtlıdır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ECC7305-7369-4534-A655-BA96C592FA10}"/>
              </a:ext>
            </a:extLst>
          </p:cNvPr>
          <p:cNvSpPr txBox="1"/>
          <p:nvPr/>
        </p:nvSpPr>
        <p:spPr>
          <a:xfrm>
            <a:off x="981308" y="6386731"/>
            <a:ext cx="108501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100" b="0" i="0" dirty="0">
                <a:solidFill>
                  <a:schemeClr val="bg1"/>
                </a:solidFill>
                <a:effectLst/>
              </a:rPr>
              <a:t>CDC,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Infection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Control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Guidance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: </a:t>
            </a:r>
            <a:r>
              <a:rPr lang="tr-TR" sz="1100" b="0" i="1" dirty="0" err="1">
                <a:solidFill>
                  <a:schemeClr val="bg1"/>
                </a:solidFill>
                <a:effectLst/>
              </a:rPr>
              <a:t>Candida</a:t>
            </a:r>
            <a:r>
              <a:rPr lang="tr-TR" sz="1100" b="0" i="1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1" dirty="0" err="1">
                <a:solidFill>
                  <a:schemeClr val="bg1"/>
                </a:solidFill>
                <a:effectLst/>
              </a:rPr>
              <a:t>auris</a:t>
            </a:r>
            <a:r>
              <a:rPr lang="tr-TR" sz="1100" b="0" i="1" dirty="0">
                <a:solidFill>
                  <a:schemeClr val="bg1"/>
                </a:solidFill>
                <a:effectLst/>
              </a:rPr>
              <a:t>, 2024;  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I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nkster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. </a:t>
            </a:r>
            <a:r>
              <a:rPr lang="en-US" sz="1100" b="0" i="1" dirty="0">
                <a:solidFill>
                  <a:schemeClr val="bg1"/>
                </a:solidFill>
                <a:effectLst/>
              </a:rPr>
              <a:t>Journal of Hospital Infection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, 2024, 151: 33-44</a:t>
            </a:r>
            <a:endParaRPr lang="tr-TR" sz="1100" dirty="0">
              <a:solidFill>
                <a:schemeClr val="bg1"/>
              </a:solidFill>
            </a:endParaRPr>
          </a:p>
          <a:p>
            <a:pPr algn="ctr"/>
            <a:endParaRPr lang="tr-TR" sz="1100" b="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20982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06E246-290A-41E6-A235-0FBDC1A81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chemeClr val="accent2"/>
                </a:solidFill>
                <a:latin typeface="+mn-lt"/>
              </a:rPr>
              <a:t>Önceliklendirmede Patojen ile İlgili Faktörler</a:t>
            </a:r>
            <a:endParaRPr lang="tr-TR" sz="3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B2A3653-732B-42E9-B607-77D58042D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800" b="1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800" b="1" i="1" dirty="0" err="1">
                <a:solidFill>
                  <a:schemeClr val="tx1">
                    <a:lumMod val="50000"/>
                  </a:schemeClr>
                </a:solidFill>
              </a:rPr>
              <a:t>A.baumanni</a:t>
            </a:r>
            <a:r>
              <a:rPr lang="tr-TR" sz="1800" b="1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yüksek düzeyde çevresel </a:t>
            </a:r>
            <a:r>
              <a:rPr lang="tr-TR" sz="1800" dirty="0" err="1">
                <a:solidFill>
                  <a:schemeClr val="tx1">
                    <a:lumMod val="50000"/>
                  </a:schemeClr>
                </a:solidFill>
              </a:rPr>
              <a:t>kontaminasyona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 neden olur ve yüzeylerde uzun süre yaşayabilir (kuru yüzeylerde dahi aylarca), bu nedenle salgın potansiyeli yüksektir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800" b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800" b="1" dirty="0" err="1">
                <a:solidFill>
                  <a:schemeClr val="tx1">
                    <a:lumMod val="50000"/>
                  </a:schemeClr>
                </a:solidFill>
              </a:rPr>
              <a:t>MRSA’</a:t>
            </a:r>
            <a:r>
              <a:rPr lang="tr-TR" sz="1800" dirty="0" err="1">
                <a:solidFill>
                  <a:schemeClr val="tx1">
                    <a:lumMod val="50000"/>
                  </a:schemeClr>
                </a:solidFill>
              </a:rPr>
              <a:t>nın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 da çevresel </a:t>
            </a:r>
            <a:r>
              <a:rPr lang="tr-TR" sz="1800" dirty="0" err="1">
                <a:solidFill>
                  <a:schemeClr val="tx1">
                    <a:lumMod val="50000"/>
                  </a:schemeClr>
                </a:solidFill>
              </a:rPr>
              <a:t>kontaminasyonu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 fazladır ve özellikle sağlık çalışanlarının elleri ile kolayca yayılabilir fakat </a:t>
            </a:r>
            <a:r>
              <a:rPr lang="tr-TR" sz="1800" dirty="0" err="1">
                <a:solidFill>
                  <a:schemeClr val="tx1">
                    <a:lumMod val="50000"/>
                  </a:schemeClr>
                </a:solidFill>
              </a:rPr>
              <a:t>dekolonizasyonunun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 uygulanması </a:t>
            </a:r>
            <a:r>
              <a:rPr lang="tr-TR" sz="1800" dirty="0" err="1">
                <a:solidFill>
                  <a:schemeClr val="tx1">
                    <a:lumMod val="50000"/>
                  </a:schemeClr>
                </a:solidFill>
              </a:rPr>
              <a:t>bulaşı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 sınırlayabilir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Bu nedenle kısıtlı oda seçeneği olması halinde MRSA ile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kolonize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/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enfekte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hastalar için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dekolonizasyon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yoluna gidilebilir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800" b="1" dirty="0">
                <a:solidFill>
                  <a:schemeClr val="tx1">
                    <a:lumMod val="50000"/>
                  </a:schemeClr>
                </a:solidFill>
              </a:rPr>
              <a:t> VRE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, kuru yüzeylerde bile çok uzun süreler canlı kalabilen bir etkendir, </a:t>
            </a:r>
            <a:r>
              <a:rPr lang="tr-TR" sz="1800" dirty="0" err="1">
                <a:solidFill>
                  <a:schemeClr val="tx1">
                    <a:lumMod val="50000"/>
                  </a:schemeClr>
                </a:solidFill>
              </a:rPr>
              <a:t>dekolonizasyon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 uygulanamaması nedeniyle </a:t>
            </a:r>
            <a:r>
              <a:rPr lang="tr-TR" sz="1800" dirty="0" err="1">
                <a:solidFill>
                  <a:schemeClr val="tx1">
                    <a:lumMod val="50000"/>
                  </a:schemeClr>
                </a:solidFill>
              </a:rPr>
              <a:t>MRSA’ya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 göre izolasyon açısından daha öncelikli olabilir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VRE ile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kolonize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/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enfekte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bireylerin özellikle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immünsüpresif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/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transplant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hastalarından ayrı bir yerde takip edilmeleri önerilir</a:t>
            </a:r>
          </a:p>
          <a:p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F5E2A3C-BF73-4466-AEA7-6B43771EE8B8}"/>
              </a:ext>
            </a:extLst>
          </p:cNvPr>
          <p:cNvSpPr txBox="1"/>
          <p:nvPr/>
        </p:nvSpPr>
        <p:spPr>
          <a:xfrm>
            <a:off x="512955" y="6493340"/>
            <a:ext cx="115638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0" i="0" dirty="0">
                <a:solidFill>
                  <a:schemeClr val="bg1"/>
                </a:solidFill>
                <a:effectLst/>
              </a:rPr>
              <a:t>Weber </a:t>
            </a:r>
            <a:r>
              <a:rPr lang="tr-TR" sz="1100" dirty="0">
                <a:solidFill>
                  <a:schemeClr val="bg1"/>
                </a:solidFill>
              </a:rPr>
              <a:t>et al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1100" b="0" i="0" dirty="0" err="1">
                <a:solidFill>
                  <a:schemeClr val="bg1"/>
                </a:solidFill>
                <a:effectLst/>
              </a:rPr>
              <a:t>Curr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100" b="0" i="0" dirty="0" err="1">
                <a:solidFill>
                  <a:schemeClr val="bg1"/>
                </a:solidFill>
                <a:effectLst/>
              </a:rPr>
              <a:t>Opin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 Infect Dis. 2013 (4):338-44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; 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Otter 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et al</a:t>
            </a:r>
            <a:r>
              <a:rPr lang="en-US" sz="1100" b="0" i="0" dirty="0">
                <a:solidFill>
                  <a:schemeClr val="bg1"/>
                </a:solidFill>
                <a:effectLst/>
              </a:rPr>
              <a:t>. Am J Infect Control. 2013 May;41(5 Suppl):S6-11</a:t>
            </a:r>
            <a:endParaRPr lang="tr-TR" sz="1100" dirty="0">
              <a:solidFill>
                <a:schemeClr val="bg1"/>
              </a:solidFill>
            </a:endParaRPr>
          </a:p>
          <a:p>
            <a:endParaRPr lang="tr-TR" sz="1100" dirty="0"/>
          </a:p>
        </p:txBody>
      </p:sp>
    </p:spTree>
    <p:extLst>
      <p:ext uri="{BB962C8B-B14F-4D97-AF65-F5344CB8AC3E}">
        <p14:creationId xmlns:p14="http://schemas.microsoft.com/office/powerpoint/2010/main" val="23719780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B95FCC-B211-49DF-B818-D390AB78B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chemeClr val="accent2"/>
                </a:solidFill>
                <a:latin typeface="+mn-lt"/>
              </a:rPr>
              <a:t>Önceliklendirmede Patojen ile İlgili Faktörler</a:t>
            </a:r>
            <a:endParaRPr lang="tr-TR" sz="3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C5D23C-610A-4DDC-81CE-8BA7C79CF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900" b="1" i="1" dirty="0" err="1">
                <a:solidFill>
                  <a:schemeClr val="tx1">
                    <a:lumMod val="50000"/>
                  </a:schemeClr>
                </a:solidFill>
              </a:rPr>
              <a:t>P.aeruginosa</a:t>
            </a:r>
            <a:r>
              <a:rPr lang="tr-TR" sz="1900" b="1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özellikle ıslak çevrede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biyofilm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yapma özelliğine sahiptir,  lavabo ve sifonlar gibi ıslak yüzeyler aracılığı ile yayılım önemlidir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Islak alanların temizliği ve lavabolardan sıçramanın azaltılması, susuz bakım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bulaşı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kontrol etmede önem taşır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900" i="1" dirty="0">
                <a:solidFill>
                  <a:schemeClr val="tx1">
                    <a:lumMod val="50000"/>
                  </a:schemeClr>
                </a:solidFill>
              </a:rPr>
              <a:t>P. </a:t>
            </a:r>
            <a:r>
              <a:rPr lang="tr-TR" sz="1900" i="1" dirty="0" err="1">
                <a:solidFill>
                  <a:schemeClr val="tx1">
                    <a:lumMod val="50000"/>
                  </a:schemeClr>
                </a:solidFill>
              </a:rPr>
              <a:t>aeruginosa</a:t>
            </a:r>
            <a:r>
              <a:rPr lang="tr-TR" sz="1900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ile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enfekte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olup kontrolsüz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sekresyonu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olan hastaların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önceliklendirilmesi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önerilebilir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ESBL pozitif </a:t>
            </a:r>
            <a:r>
              <a:rPr lang="tr-TR" sz="1900" b="1" i="1" dirty="0" err="1">
                <a:solidFill>
                  <a:schemeClr val="tx1">
                    <a:lumMod val="50000"/>
                  </a:schemeClr>
                </a:solidFill>
              </a:rPr>
              <a:t>E.coli</a:t>
            </a:r>
            <a:r>
              <a:rPr lang="tr-TR" sz="1900" b="1" i="1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için hastadan hastaya bulaş riski daha düşüktür; endemik koşullarda temas izolasyonu uygulanmasının hastane içi </a:t>
            </a:r>
            <a:r>
              <a:rPr lang="tr-TR" sz="1900" dirty="0" err="1">
                <a:solidFill>
                  <a:schemeClr val="tx1">
                    <a:lumMod val="50000"/>
                  </a:schemeClr>
                </a:solidFill>
              </a:rPr>
              <a:t>bulaşı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azalttığına dair kanıtlar heterojendir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 Diğer etkenlerden daha az öncelikli olarak değerlendirilebilir</a:t>
            </a:r>
          </a:p>
          <a:p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95EF1BE-B8EF-4230-8C90-CBAF12B3A080}"/>
              </a:ext>
            </a:extLst>
          </p:cNvPr>
          <p:cNvSpPr txBox="1"/>
          <p:nvPr/>
        </p:nvSpPr>
        <p:spPr>
          <a:xfrm>
            <a:off x="501803" y="6410608"/>
            <a:ext cx="1145230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0" dirty="0">
                <a:solidFill>
                  <a:schemeClr val="bg1"/>
                </a:solidFill>
                <a:effectLst/>
              </a:rPr>
              <a:t>I</a:t>
            </a:r>
            <a:r>
              <a:rPr lang="tr-TR" sz="1100" b="0" dirty="0" err="1">
                <a:solidFill>
                  <a:schemeClr val="bg1"/>
                </a:solidFill>
                <a:effectLst/>
              </a:rPr>
              <a:t>nkster</a:t>
            </a:r>
            <a:r>
              <a:rPr lang="en-US" sz="1100" b="0" dirty="0">
                <a:solidFill>
                  <a:schemeClr val="bg1"/>
                </a:solidFill>
                <a:effectLst/>
              </a:rPr>
              <a:t>. Journal of Hospital Infection, 2024, 151: 33-44</a:t>
            </a:r>
            <a:endParaRPr lang="tr-TR" sz="1100" b="0" dirty="0">
              <a:solidFill>
                <a:schemeClr val="bg1"/>
              </a:solidFill>
              <a:effectLst/>
            </a:endParaRPr>
          </a:p>
          <a:p>
            <a:pPr algn="ctr"/>
            <a:r>
              <a:rPr lang="tr-TR" sz="1100" b="0" i="0" dirty="0" err="1">
                <a:solidFill>
                  <a:schemeClr val="bg1"/>
                </a:solidFill>
                <a:effectLst/>
              </a:rPr>
              <a:t>Hagiya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H, et al.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Am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J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Infect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Control. 2023;51(9):1056-1062</a:t>
            </a:r>
            <a:endParaRPr lang="tr-TR" sz="1100" dirty="0">
              <a:solidFill>
                <a:schemeClr val="bg1"/>
              </a:solidFill>
            </a:endParaRPr>
          </a:p>
          <a:p>
            <a:pPr algn="ctr"/>
            <a:endParaRPr lang="tr-T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868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BF41437-F1DE-4917-960F-92B7B31E0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chemeClr val="accent2"/>
                </a:solidFill>
                <a:latin typeface="+mn-lt"/>
              </a:rPr>
              <a:t>Önceliklendirmede Sağlık Kuruluşu ile İlgili Faktörler</a:t>
            </a:r>
            <a:endParaRPr lang="tr-TR" sz="3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1440A8A-8D5B-46B4-872B-94C02F309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rgbClr val="000000"/>
                </a:solidFill>
              </a:rPr>
              <a:t> 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İzolasyon için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önceliklendirme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yapılırken kurumun altyapısı, tasarımı, ekipmanı, personel düzeyi, sağlık çalışanlarının iş yükü, izolasyon odalarının sayısı, tarama–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sürveyans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stratejileri, akılcı antibiyotik kullanımı, hasta profili ve yerel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epidemioloji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dikkate alınmalıdır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Endemik ortamlarda (yüksek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kolonizasyon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baskısı, arena tipi açık yoğun bakım ünitelerinin varlığı, yetersiz yatak ayrımı/izolasyon odası ve personel azlığı nedeniyle) izolasyon/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kohortlama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pratik olmayabilir; böyle durumlarda yoğun bakım ünitelerinde evrensel temas önlemleri yatay yayılımı azaltabilir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Kurumlar, mikroorganizma önceliklerini (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örn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. </a:t>
            </a:r>
            <a:r>
              <a:rPr lang="tr-TR" i="1" dirty="0" err="1">
                <a:solidFill>
                  <a:schemeClr val="tx1">
                    <a:lumMod val="50000"/>
                  </a:schemeClr>
                </a:solidFill>
              </a:rPr>
              <a:t>Acinetobacter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↔ ESBL-</a:t>
            </a:r>
            <a:r>
              <a:rPr lang="tr-TR" i="1" dirty="0" err="1">
                <a:solidFill>
                  <a:schemeClr val="tx1">
                    <a:lumMod val="50000"/>
                  </a:schemeClr>
                </a:solidFill>
              </a:rPr>
              <a:t>E.coli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), akılcı/alternatif PPE stratejilerini (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</a:rPr>
              <a:t>örn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. yeniden kullanılabilir önlükler) belirleyip kısıtlı kaynakları stratejik olarak tahsis ederek en iyi etkiyi hedeflemelidir</a:t>
            </a:r>
          </a:p>
          <a:p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E7FF9FA-ADE6-465C-846C-199DDC21C5F0}"/>
              </a:ext>
            </a:extLst>
          </p:cNvPr>
          <p:cNvSpPr txBox="1"/>
          <p:nvPr/>
        </p:nvSpPr>
        <p:spPr>
          <a:xfrm>
            <a:off x="3763106" y="6440592"/>
            <a:ext cx="7584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b="0" i="0" dirty="0">
                <a:solidFill>
                  <a:schemeClr val="bg1"/>
                </a:solidFill>
                <a:effectLst/>
              </a:rPr>
              <a:t>Alp Meşe et al.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Antimicrob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Steward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Healthc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Epidemiol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. 2025;5(1):e123.</a:t>
            </a:r>
            <a:endParaRPr lang="tr-T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183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61A21D86-A908-4342-B43A-44AE0DB7E3CB}"/>
              </a:ext>
            </a:extLst>
          </p:cNvPr>
          <p:cNvSpPr/>
          <p:nvPr/>
        </p:nvSpPr>
        <p:spPr>
          <a:xfrm>
            <a:off x="1801506" y="873452"/>
            <a:ext cx="3010468" cy="846161"/>
          </a:xfrm>
          <a:prstGeom prst="roundRect">
            <a:avLst/>
          </a:prstGeom>
          <a:solidFill>
            <a:srgbClr val="FF0000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000000"/>
                </a:solidFill>
              </a:rPr>
              <a:t>YÜKSEK ÖNCELİK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2EC61F4F-32DB-4149-8038-32884F2D2BDF}"/>
              </a:ext>
            </a:extLst>
          </p:cNvPr>
          <p:cNvSpPr/>
          <p:nvPr/>
        </p:nvSpPr>
        <p:spPr>
          <a:xfrm>
            <a:off x="5153167" y="873451"/>
            <a:ext cx="3010468" cy="84616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000000"/>
                </a:solidFill>
              </a:rPr>
              <a:t>ORTA DERECEDE ÖNCELİK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563D66D3-C28E-4224-9985-40ADD2D61438}"/>
              </a:ext>
            </a:extLst>
          </p:cNvPr>
          <p:cNvSpPr/>
          <p:nvPr/>
        </p:nvSpPr>
        <p:spPr>
          <a:xfrm>
            <a:off x="8504828" y="873451"/>
            <a:ext cx="3010468" cy="846161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rgbClr val="000000"/>
                </a:solidFill>
              </a:rPr>
              <a:t>DÜŞÜK ÖNCELİK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05FF169C-3F32-4EFD-8C00-0A7D5938B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01" y="2042045"/>
            <a:ext cx="1044293" cy="3937265"/>
          </a:xfrm>
          <a:prstGeom prst="rect">
            <a:avLst/>
          </a:prstGeom>
        </p:spPr>
      </p:pic>
      <p:sp>
        <p:nvSpPr>
          <p:cNvPr id="13" name="Dikdörtgen 12">
            <a:extLst>
              <a:ext uri="{FF2B5EF4-FFF2-40B4-BE49-F238E27FC236}">
                <a16:creationId xmlns:a16="http://schemas.microsoft.com/office/drawing/2014/main" id="{608ABBAD-6059-4FA3-B896-B1CDEA0F8EC3}"/>
              </a:ext>
            </a:extLst>
          </p:cNvPr>
          <p:cNvSpPr/>
          <p:nvPr/>
        </p:nvSpPr>
        <p:spPr>
          <a:xfrm>
            <a:off x="1801506" y="2047164"/>
            <a:ext cx="3010468" cy="84104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 err="1">
                <a:solidFill>
                  <a:srgbClr val="000000"/>
                </a:solidFill>
              </a:rPr>
              <a:t>Semptomatik</a:t>
            </a:r>
            <a:r>
              <a:rPr lang="tr-TR" sz="1400" dirty="0">
                <a:solidFill>
                  <a:srgbClr val="000000"/>
                </a:solidFill>
              </a:rPr>
              <a:t> enfeksiyon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 err="1">
                <a:solidFill>
                  <a:srgbClr val="000000"/>
                </a:solidFill>
              </a:rPr>
              <a:t>İmmun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tr-TR" sz="1400" dirty="0" err="1">
                <a:solidFill>
                  <a:srgbClr val="000000"/>
                </a:solidFill>
              </a:rPr>
              <a:t>supresif</a:t>
            </a:r>
            <a:r>
              <a:rPr lang="tr-TR" sz="1400" dirty="0">
                <a:solidFill>
                  <a:srgbClr val="000000"/>
                </a:solidFill>
              </a:rPr>
              <a:t> hasta </a:t>
            </a: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4AEF9DE4-6AF0-45E7-8731-E58F29256043}"/>
              </a:ext>
            </a:extLst>
          </p:cNvPr>
          <p:cNvSpPr/>
          <p:nvPr/>
        </p:nvSpPr>
        <p:spPr>
          <a:xfrm>
            <a:off x="1801506" y="3059815"/>
            <a:ext cx="3010468" cy="141905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Solunum yoluyla bulaş</a:t>
            </a:r>
          </a:p>
          <a:p>
            <a:pPr marL="285750" indent="-285750">
              <a:buSzPct val="91000"/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Yüksek bulaştırıcılık gösteren patojen     (R&gt;2.5)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Yüksek çevresel dayanıklılık (&gt;1 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Toplumda </a:t>
            </a:r>
            <a:r>
              <a:rPr lang="tr-TR" sz="1400" dirty="0" err="1">
                <a:solidFill>
                  <a:srgbClr val="000000"/>
                </a:solidFill>
              </a:rPr>
              <a:t>immünitenin</a:t>
            </a:r>
            <a:r>
              <a:rPr lang="tr-TR" sz="1400" dirty="0">
                <a:solidFill>
                  <a:srgbClr val="000000"/>
                </a:solidFill>
              </a:rPr>
              <a:t> olmaması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Yüksek </a:t>
            </a:r>
            <a:r>
              <a:rPr lang="tr-TR" sz="1400" dirty="0" err="1">
                <a:solidFill>
                  <a:srgbClr val="000000"/>
                </a:solidFill>
              </a:rPr>
              <a:t>mortalite</a:t>
            </a:r>
            <a:r>
              <a:rPr lang="tr-TR" sz="1400" dirty="0">
                <a:solidFill>
                  <a:srgbClr val="000000"/>
                </a:solidFill>
              </a:rPr>
              <a:t> oranı</a:t>
            </a: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4FC960F1-8C2C-476D-B2DD-2CA243E6E53B}"/>
              </a:ext>
            </a:extLst>
          </p:cNvPr>
          <p:cNvSpPr/>
          <p:nvPr/>
        </p:nvSpPr>
        <p:spPr>
          <a:xfrm>
            <a:off x="1801506" y="4693881"/>
            <a:ext cx="3010468" cy="1419052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Uygunsuz hastane alt yapısı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 err="1">
                <a:solidFill>
                  <a:srgbClr val="000000"/>
                </a:solidFill>
              </a:rPr>
              <a:t>EKÖ’ne</a:t>
            </a:r>
            <a:r>
              <a:rPr lang="tr-TR" sz="1400" dirty="0">
                <a:solidFill>
                  <a:srgbClr val="000000"/>
                </a:solidFill>
              </a:rPr>
              <a:t> uyumun düşük olması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Düşük  hemşire/hasta oranı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Enfeksiyon kontrol programının olmaması</a:t>
            </a: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7DC736A7-C7BD-4CD8-A23F-8AF973B4FB81}"/>
              </a:ext>
            </a:extLst>
          </p:cNvPr>
          <p:cNvSpPr/>
          <p:nvPr/>
        </p:nvSpPr>
        <p:spPr>
          <a:xfrm>
            <a:off x="5153167" y="2042045"/>
            <a:ext cx="3010468" cy="846161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Yoğun medikal girişim gereksinimi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 err="1">
                <a:solidFill>
                  <a:srgbClr val="000000"/>
                </a:solidFill>
              </a:rPr>
              <a:t>Kolonize</a:t>
            </a:r>
            <a:r>
              <a:rPr lang="tr-TR" sz="1400" dirty="0">
                <a:solidFill>
                  <a:srgbClr val="000000"/>
                </a:solidFill>
              </a:rPr>
              <a:t> vücut bölgesi sayısının fazla olması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Uzamış yoğun bakım yatışı </a:t>
            </a: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A18FE2CE-4FF7-4D08-AE40-87E64EBCFAD9}"/>
              </a:ext>
            </a:extLst>
          </p:cNvPr>
          <p:cNvSpPr/>
          <p:nvPr/>
        </p:nvSpPr>
        <p:spPr>
          <a:xfrm>
            <a:off x="5153167" y="3054696"/>
            <a:ext cx="3010468" cy="141905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Orta derecede bulaştırıcı patojenler (R&lt;2.5)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Orta derecede çevresel dayanıklılık (&gt;1 hafta)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Toplumda orta derece bağışıklık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Orta düzeyde </a:t>
            </a:r>
            <a:r>
              <a:rPr lang="tr-TR" sz="1400" dirty="0" err="1">
                <a:solidFill>
                  <a:srgbClr val="000000"/>
                </a:solidFill>
              </a:rPr>
              <a:t>mortalite</a:t>
            </a: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69F42BC2-42B2-4442-AE9A-992183B5FB1C}"/>
              </a:ext>
            </a:extLst>
          </p:cNvPr>
          <p:cNvSpPr/>
          <p:nvPr/>
        </p:nvSpPr>
        <p:spPr>
          <a:xfrm>
            <a:off x="5153167" y="4688762"/>
            <a:ext cx="3010468" cy="141905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Sınırlı enfeksiyon kontrol programı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Enfeksiyon kontrol programı için yetersiz maddi destek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C35C12EF-6BAA-4BB9-A26B-F130080B8AB9}"/>
              </a:ext>
            </a:extLst>
          </p:cNvPr>
          <p:cNvSpPr/>
          <p:nvPr/>
        </p:nvSpPr>
        <p:spPr>
          <a:xfrm>
            <a:off x="8504828" y="2042045"/>
            <a:ext cx="3010468" cy="846161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 err="1">
                <a:solidFill>
                  <a:srgbClr val="000000"/>
                </a:solidFill>
              </a:rPr>
              <a:t>İnvaziv</a:t>
            </a:r>
            <a:r>
              <a:rPr lang="tr-TR" sz="1400" dirty="0">
                <a:solidFill>
                  <a:srgbClr val="000000"/>
                </a:solidFill>
              </a:rPr>
              <a:t> prosedür gereksiniminin olmaması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 err="1">
                <a:solidFill>
                  <a:srgbClr val="000000"/>
                </a:solidFill>
              </a:rPr>
              <a:t>Asemptomatik</a:t>
            </a:r>
            <a:r>
              <a:rPr lang="tr-TR" sz="1400" dirty="0">
                <a:solidFill>
                  <a:srgbClr val="000000"/>
                </a:solidFill>
              </a:rPr>
              <a:t> </a:t>
            </a:r>
            <a:r>
              <a:rPr lang="tr-TR" sz="1400" dirty="0" err="1">
                <a:solidFill>
                  <a:srgbClr val="000000"/>
                </a:solidFill>
              </a:rPr>
              <a:t>kolonizasyon</a:t>
            </a:r>
            <a:endParaRPr lang="tr-TR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Kısa yoğun bakım yatışı (&lt;6 hafta)</a:t>
            </a: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E6B96F2D-C174-4895-B43D-A474A822F528}"/>
              </a:ext>
            </a:extLst>
          </p:cNvPr>
          <p:cNvSpPr/>
          <p:nvPr/>
        </p:nvSpPr>
        <p:spPr>
          <a:xfrm>
            <a:off x="8504828" y="3054696"/>
            <a:ext cx="3010468" cy="1419052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Temas izolasyonu gerektiren durumlar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Düşük bulaştırıcılık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Düşük çevresel dayanıklılık (&lt;1 gün)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Toplumda yüksek bağışıklık</a:t>
            </a: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3C4F199F-21E8-45D1-BF8D-57AF78A60CDD}"/>
              </a:ext>
            </a:extLst>
          </p:cNvPr>
          <p:cNvSpPr/>
          <p:nvPr/>
        </p:nvSpPr>
        <p:spPr>
          <a:xfrm>
            <a:off x="8504828" y="4688762"/>
            <a:ext cx="3010468" cy="1419052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Uygun hastane alt yapısı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Yeterli enfeksiyon kontrol programı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rgbClr val="000000"/>
                </a:solidFill>
              </a:rPr>
              <a:t>Enfeksiyon kontrol programı için yeterli maddi destek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BE37B66D-D0AD-4C33-886A-DB3498323AF1}"/>
              </a:ext>
            </a:extLst>
          </p:cNvPr>
          <p:cNvSpPr txBox="1"/>
          <p:nvPr/>
        </p:nvSpPr>
        <p:spPr>
          <a:xfrm>
            <a:off x="3763106" y="6440592"/>
            <a:ext cx="758483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00" b="0" i="0" dirty="0">
                <a:solidFill>
                  <a:schemeClr val="bg1"/>
                </a:solidFill>
                <a:effectLst/>
              </a:rPr>
              <a:t>Alp Meşe et al.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Antimicrob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Steward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Healthc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 </a:t>
            </a:r>
            <a:r>
              <a:rPr lang="tr-TR" sz="1100" b="0" i="0" dirty="0" err="1">
                <a:solidFill>
                  <a:schemeClr val="bg1"/>
                </a:solidFill>
                <a:effectLst/>
              </a:rPr>
              <a:t>Epidemiol</a:t>
            </a:r>
            <a:r>
              <a:rPr lang="tr-TR" sz="1100" b="0" i="0" dirty="0">
                <a:solidFill>
                  <a:schemeClr val="bg1"/>
                </a:solidFill>
                <a:effectLst/>
              </a:rPr>
              <a:t>. 2025;5(1):e123.</a:t>
            </a:r>
            <a:endParaRPr lang="tr-T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733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1897AA-901D-43DF-82DC-7B3B64F3D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8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3800" b="1" dirty="0">
                <a:solidFill>
                  <a:srgbClr val="5E67A0"/>
                </a:solidFill>
                <a:latin typeface="+mn-lt"/>
              </a:rPr>
            </a:br>
            <a:br>
              <a:rPr lang="tr-TR" sz="3800" b="1" dirty="0">
                <a:solidFill>
                  <a:srgbClr val="5E67A0"/>
                </a:solidFill>
                <a:latin typeface="+mn-lt"/>
              </a:rPr>
            </a:br>
            <a:br>
              <a:rPr lang="tr-TR" sz="3800" b="1" dirty="0">
                <a:solidFill>
                  <a:srgbClr val="5E67A0"/>
                </a:solidFill>
                <a:latin typeface="+mn-lt"/>
              </a:rPr>
            </a:br>
            <a:br>
              <a:rPr lang="tr-TR" sz="3800" dirty="0"/>
            </a:br>
            <a:br>
              <a:rPr lang="tr-TR" sz="3800" dirty="0"/>
            </a:br>
            <a:r>
              <a:rPr lang="tr-TR" sz="3800" b="1" dirty="0">
                <a:latin typeface="+mn-lt"/>
              </a:rPr>
              <a:t> </a:t>
            </a: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r>
              <a:rPr lang="tr-TR" sz="3800" b="1" dirty="0">
                <a:latin typeface="+mn-lt"/>
              </a:rPr>
              <a:t>Kaynaklar</a:t>
            </a:r>
            <a:endParaRPr lang="tr-TR" sz="38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BECD32F-7D41-4245-A45D-FD3652E84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tr-TR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ESCMID </a:t>
            </a:r>
            <a:r>
              <a:rPr lang="tr-TR" sz="13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guidelines</a:t>
            </a:r>
            <a:r>
              <a:rPr lang="tr-TR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 </a:t>
            </a:r>
            <a:r>
              <a:rPr lang="tr-TR" sz="13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for</a:t>
            </a:r>
            <a:r>
              <a:rPr lang="tr-TR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 </a:t>
            </a:r>
            <a:r>
              <a:rPr lang="tr-TR" sz="13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the</a:t>
            </a:r>
            <a:r>
              <a:rPr lang="tr-TR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 </a:t>
            </a:r>
            <a:r>
              <a:rPr lang="tr-TR" sz="13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management</a:t>
            </a:r>
            <a:r>
              <a:rPr lang="tr-TR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 of </a:t>
            </a:r>
            <a:r>
              <a:rPr lang="tr-TR" sz="13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the</a:t>
            </a:r>
            <a:r>
              <a:rPr lang="tr-TR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 </a:t>
            </a:r>
            <a:r>
              <a:rPr lang="tr-TR" sz="13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infection</a:t>
            </a:r>
            <a:r>
              <a:rPr lang="tr-TR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 </a:t>
            </a:r>
            <a:r>
              <a:rPr lang="tr-TR" sz="13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control</a:t>
            </a:r>
            <a:r>
              <a:rPr lang="tr-TR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 </a:t>
            </a:r>
            <a:r>
              <a:rPr lang="tr-TR" sz="13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measures</a:t>
            </a:r>
            <a:r>
              <a:rPr lang="tr-TR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 </a:t>
            </a:r>
            <a:r>
              <a:rPr lang="tr-TR" sz="13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to</a:t>
            </a:r>
            <a:r>
              <a:rPr lang="tr-TR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 </a:t>
            </a:r>
            <a:r>
              <a:rPr lang="tr-TR" sz="13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reduce</a:t>
            </a:r>
            <a:r>
              <a:rPr lang="tr-TR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 </a:t>
            </a:r>
            <a:r>
              <a:rPr lang="tr-TR" sz="13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transmission</a:t>
            </a:r>
            <a:r>
              <a:rPr lang="tr-TR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 of </a:t>
            </a:r>
            <a:r>
              <a:rPr lang="tr-TR" sz="13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multidrug-resistant</a:t>
            </a:r>
            <a:r>
              <a:rPr lang="tr-TR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 Gram-</a:t>
            </a:r>
            <a:r>
              <a:rPr lang="tr-TR" sz="13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negative</a:t>
            </a:r>
            <a:r>
              <a:rPr lang="tr-TR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 </a:t>
            </a:r>
            <a:r>
              <a:rPr lang="tr-TR" sz="13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bacteria</a:t>
            </a:r>
            <a:r>
              <a:rPr lang="tr-TR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 in </a:t>
            </a:r>
            <a:r>
              <a:rPr lang="tr-TR" sz="13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hospitalized</a:t>
            </a:r>
            <a:r>
              <a:rPr lang="tr-TR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 </a:t>
            </a:r>
            <a:r>
              <a:rPr lang="tr-TR" sz="13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patients</a:t>
            </a:r>
            <a:r>
              <a:rPr lang="tr-TR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, 2014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3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</a:rPr>
              <a:t>CDC, Recommendations from the Management of Multidrug-Resistant Organisms in Healthcare Settings (2006) guideline, 2024 update</a:t>
            </a:r>
            <a:endParaRPr lang="tr-TR" sz="1300" dirty="0">
              <a:solidFill>
                <a:schemeClr val="tx1">
                  <a:lumMod val="50000"/>
                </a:schemeClr>
              </a:solidFill>
              <a:effectLst/>
              <a:ea typeface="Aptos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WHO, Guidelines for the prevention and control of carbapenem-resistant Enterobacteriaceae, Acinetobacter </a:t>
            </a:r>
            <a:r>
              <a:rPr lang="en-US" sz="13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baumannii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and Pseudomonas aeruginosa in health care facilities, 2017</a:t>
            </a:r>
            <a:endParaRPr lang="tr-TR" sz="1300" kern="100" dirty="0">
              <a:solidFill>
                <a:schemeClr val="tx1">
                  <a:lumMod val="50000"/>
                </a:schemeClr>
              </a:solidFill>
              <a:ea typeface="Aptos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CDC, Interim Guidance for a Public Health Response to Contain</a:t>
            </a:r>
            <a:r>
              <a:rPr lang="en-US" sz="1300" b="1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Novel or Targeted Multidrug-resistant Organisms (MDROs), 2022</a:t>
            </a:r>
            <a:endParaRPr lang="tr-TR" sz="1300" kern="100" dirty="0">
              <a:solidFill>
                <a:schemeClr val="tx1">
                  <a:lumMod val="50000"/>
                </a:schemeClr>
              </a:solidFill>
              <a:effectLst/>
              <a:ea typeface="Aptos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Screening for carriage of carbapenem-resistant Enterobacteriaceae in settings of high endemicity: a position paper from an Italian working group on CRE infections, 2019</a:t>
            </a:r>
            <a:endParaRPr lang="tr-TR" sz="1300" kern="100" dirty="0">
              <a:solidFill>
                <a:schemeClr val="tx1">
                  <a:lumMod val="50000"/>
                </a:schemeClr>
              </a:solidFill>
              <a:effectLst/>
              <a:ea typeface="Aptos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A practical approach to screening for </a:t>
            </a:r>
            <a:r>
              <a:rPr lang="en-US" sz="13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carbapenemase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-producing </a:t>
            </a:r>
            <a:r>
              <a:rPr lang="en-US" sz="13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Enterobacterales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- views of a group of multidisciplinary experts from English hospitals, 2024</a:t>
            </a:r>
            <a:endParaRPr lang="tr-TR" sz="1300" kern="100" dirty="0">
              <a:solidFill>
                <a:schemeClr val="tx1">
                  <a:lumMod val="50000"/>
                </a:schemeClr>
              </a:solidFill>
              <a:effectLst/>
              <a:ea typeface="Aptos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UK Health Security Agency. Framework of actions to contain </a:t>
            </a:r>
            <a:r>
              <a:rPr lang="en-US" sz="13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carbapenemase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-producing </a:t>
            </a:r>
            <a:r>
              <a:rPr lang="en-US" sz="13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Enterobacterales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, September 2022</a:t>
            </a:r>
            <a:endParaRPr lang="tr-TR" sz="1300" kern="100" dirty="0">
              <a:solidFill>
                <a:schemeClr val="tx1">
                  <a:lumMod val="50000"/>
                </a:schemeClr>
              </a:solidFill>
              <a:effectLst/>
              <a:ea typeface="Aptos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Joint Healthcare Infection Society (HIS) and Infection Prevention Society (IPS) guidelines for the prevention and control of </a:t>
            </a:r>
            <a:r>
              <a:rPr lang="en-US" sz="13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meticillin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-resistant Staphylococcus aureus (MRSA) in healthcare facilities, 2021</a:t>
            </a:r>
            <a:endParaRPr lang="tr-TR" sz="1300" kern="100" dirty="0">
              <a:solidFill>
                <a:schemeClr val="tx1">
                  <a:lumMod val="50000"/>
                </a:schemeClr>
              </a:solidFill>
              <a:effectLst/>
              <a:ea typeface="Aptos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SHEA/IDSA/APIC Practice Recommendation: Strategies to prevent methicillin-resistant </a:t>
            </a:r>
            <a:r>
              <a:rPr lang="en-US" sz="1300" i="1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Staphylococcus aureus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 transmission and infection in acute-care hospitals: 2022 Update</a:t>
            </a:r>
            <a:endParaRPr lang="tr-TR" sz="1300" kern="100" dirty="0">
              <a:solidFill>
                <a:schemeClr val="tx1">
                  <a:lumMod val="50000"/>
                </a:schemeClr>
              </a:solidFill>
              <a:effectLst/>
              <a:ea typeface="Apto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8426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FFDD61-96B5-467F-8207-2C405E75F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48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800" b="1" dirty="0">
                <a:solidFill>
                  <a:srgbClr val="5E67A0"/>
                </a:solidFill>
                <a:latin typeface="+mn-lt"/>
              </a:rPr>
            </a:br>
            <a:br>
              <a:rPr lang="tr-TR" sz="4800" b="1" dirty="0">
                <a:solidFill>
                  <a:srgbClr val="5E67A0"/>
                </a:solidFill>
                <a:latin typeface="+mn-lt"/>
              </a:rPr>
            </a:br>
            <a:br>
              <a:rPr lang="tr-TR" sz="4800" b="1" dirty="0">
                <a:solidFill>
                  <a:srgbClr val="5E67A0"/>
                </a:solidFill>
                <a:latin typeface="+mn-lt"/>
              </a:rPr>
            </a:br>
            <a:br>
              <a:rPr lang="tr-TR" sz="4800" dirty="0"/>
            </a:br>
            <a:br>
              <a:rPr lang="tr-TR" sz="4800" dirty="0"/>
            </a:br>
            <a:r>
              <a:rPr lang="tr-TR" sz="4800" b="1" dirty="0">
                <a:latin typeface="+mn-lt"/>
              </a:rPr>
              <a:t> </a:t>
            </a:r>
            <a:br>
              <a:rPr lang="tr-TR" sz="4800" b="1" dirty="0">
                <a:latin typeface="+mn-lt"/>
              </a:rPr>
            </a:br>
            <a:br>
              <a:rPr lang="tr-TR" sz="4800" b="1" dirty="0">
                <a:latin typeface="+mn-lt"/>
              </a:rPr>
            </a:br>
            <a:br>
              <a:rPr lang="tr-TR" sz="4800" b="1" dirty="0">
                <a:latin typeface="+mn-lt"/>
              </a:rPr>
            </a:br>
            <a:br>
              <a:rPr lang="tr-TR" sz="4800" b="1" dirty="0">
                <a:latin typeface="+mn-lt"/>
              </a:rPr>
            </a:br>
            <a:br>
              <a:rPr lang="tr-TR" sz="4800" b="1" dirty="0">
                <a:latin typeface="+mn-lt"/>
              </a:rPr>
            </a:br>
            <a:br>
              <a:rPr lang="tr-TR" sz="4800" b="1" dirty="0">
                <a:latin typeface="+mn-lt"/>
              </a:rPr>
            </a:br>
            <a:br>
              <a:rPr lang="tr-TR" sz="4800" b="1" dirty="0">
                <a:latin typeface="+mn-lt"/>
              </a:rPr>
            </a:br>
            <a:br>
              <a:rPr lang="tr-TR" sz="4800" b="1" dirty="0">
                <a:latin typeface="+mn-lt"/>
              </a:rPr>
            </a:br>
            <a:r>
              <a:rPr lang="tr-TR" sz="4200" b="1" dirty="0">
                <a:latin typeface="+mn-lt"/>
              </a:rPr>
              <a:t>Kaynaklar (devam)</a:t>
            </a:r>
            <a:endParaRPr lang="tr-TR" sz="42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9CEF7D9-B561-4635-8194-2D2E9806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321" y="1737360"/>
            <a:ext cx="10119360" cy="445156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10"/>
            </a:pP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CDC,</a:t>
            </a:r>
            <a:r>
              <a:rPr lang="en-US" sz="1300" i="1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C. </a:t>
            </a:r>
            <a:r>
              <a:rPr lang="en-US" sz="1300" i="1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auris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 Screening: Patient Swab Collection, 2024</a:t>
            </a:r>
            <a:r>
              <a:rPr lang="tr-TR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(https://www.cdc.gov/candida-auris/hcp/screening-hcp/c-auris-screening-patient-swab-collection-1.html)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10"/>
            </a:pP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Consensus paper on Candida </a:t>
            </a:r>
            <a:r>
              <a:rPr lang="en-US" sz="13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auris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by </a:t>
            </a:r>
            <a:r>
              <a:rPr lang="en-US" sz="13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Türkiye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EKMUD, THSK of Ministry of Health of the Republic of </a:t>
            </a:r>
            <a:r>
              <a:rPr lang="en-US" sz="13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Türkiye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, KLIMUD, TMC, TARD, TYBD and ID-IRI, 2025</a:t>
            </a:r>
            <a:endParaRPr lang="tr-TR" sz="1300" kern="100" dirty="0">
              <a:solidFill>
                <a:schemeClr val="tx1">
                  <a:lumMod val="50000"/>
                </a:schemeClr>
              </a:solidFill>
              <a:effectLst/>
              <a:ea typeface="Aptos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10"/>
            </a:pP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SHEA Expert Guidance</a:t>
            </a:r>
            <a:r>
              <a:rPr lang="tr-TR" sz="1300" kern="100" dirty="0">
                <a:solidFill>
                  <a:schemeClr val="tx1">
                    <a:lumMod val="50000"/>
                  </a:schemeClr>
                </a:solidFill>
                <a:ea typeface="Aptos"/>
                <a:cs typeface="Times New Roman" panose="02020603050405020304" pitchFamily="18" charset="0"/>
              </a:rPr>
              <a:t>,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Duration of Contact Precautions for Acute-Care Settings, 2017</a:t>
            </a:r>
            <a:endParaRPr lang="tr-TR" sz="1300" kern="100" dirty="0">
              <a:solidFill>
                <a:schemeClr val="tx1">
                  <a:lumMod val="50000"/>
                </a:schemeClr>
              </a:solidFill>
              <a:effectLst/>
              <a:ea typeface="Aptos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10"/>
            </a:pPr>
            <a:r>
              <a:rPr lang="tr-TR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HSE AMRIC, 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Guide to </a:t>
            </a:r>
            <a:r>
              <a:rPr lang="en-US" sz="13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prioritisation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of patients for single room isolation when there are not sufficient single rooms for all patients that require Isolation</a:t>
            </a:r>
            <a:r>
              <a:rPr lang="tr-TR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, 2025</a:t>
            </a:r>
            <a:endParaRPr lang="tr-TR" sz="1300" kern="100" dirty="0">
              <a:solidFill>
                <a:schemeClr val="tx1">
                  <a:lumMod val="50000"/>
                </a:schemeClr>
              </a:solidFill>
              <a:ea typeface="Aptos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10"/>
            </a:pP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Alp </a:t>
            </a:r>
            <a:r>
              <a:rPr lang="en-US" sz="13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Meşe</a:t>
            </a:r>
            <a:r>
              <a:rPr lang="tr-TR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E,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et al.</a:t>
            </a:r>
            <a:r>
              <a:rPr lang="tr-TR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Prioritizing isolation precautions: a patient-centered approach to infection prevention and control</a:t>
            </a:r>
            <a:r>
              <a:rPr lang="tr-TR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.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</a:t>
            </a:r>
            <a:r>
              <a:rPr lang="en-US" sz="13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Antimicrob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Steward </a:t>
            </a:r>
            <a:r>
              <a:rPr lang="en-US" sz="13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Healthc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Epidemiol. 2025;5(1):e123</a:t>
            </a:r>
            <a:endParaRPr lang="tr-TR" sz="1300" kern="100" dirty="0">
              <a:solidFill>
                <a:schemeClr val="tx1">
                  <a:lumMod val="50000"/>
                </a:schemeClr>
              </a:solidFill>
              <a:effectLst/>
              <a:ea typeface="Aptos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10"/>
            </a:pPr>
            <a:r>
              <a:rPr lang="tr-TR" sz="1300" b="0" i="0" dirty="0" err="1">
                <a:solidFill>
                  <a:srgbClr val="1B1B1B"/>
                </a:solidFill>
                <a:effectLst/>
              </a:rPr>
              <a:t>Nutman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 A, et al.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Detecting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carbapenem-resistant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 </a:t>
            </a:r>
            <a:r>
              <a:rPr lang="tr-TR" sz="1300" b="0" i="1" dirty="0" err="1">
                <a:solidFill>
                  <a:srgbClr val="1B1B1B"/>
                </a:solidFill>
                <a:effectLst/>
              </a:rPr>
              <a:t>Acinetobacter</a:t>
            </a:r>
            <a:r>
              <a:rPr lang="tr-TR" sz="1300" b="0" i="1" dirty="0">
                <a:solidFill>
                  <a:srgbClr val="1B1B1B"/>
                </a:solidFill>
                <a:effectLst/>
              </a:rPr>
              <a:t> </a:t>
            </a:r>
            <a:r>
              <a:rPr lang="tr-TR" sz="1300" b="0" i="1" dirty="0" err="1">
                <a:solidFill>
                  <a:srgbClr val="1B1B1B"/>
                </a:solidFill>
                <a:effectLst/>
              </a:rPr>
              <a:t>baumannii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 (CRAB)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carriage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: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Which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 body site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should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 be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cultured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?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Infect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 Control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Hosp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Epidemiol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. 2020;41(8):965-967.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10"/>
            </a:pPr>
            <a:r>
              <a:rPr lang="en-US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Richter SS, </a:t>
            </a:r>
            <a:r>
              <a:rPr lang="en-US" sz="1300" b="0" i="0" dirty="0" err="1">
                <a:solidFill>
                  <a:schemeClr val="tx1">
                    <a:lumMod val="50000"/>
                  </a:schemeClr>
                </a:solidFill>
                <a:effectLst/>
              </a:rPr>
              <a:t>Marchaim</a:t>
            </a:r>
            <a:r>
              <a:rPr lang="en-US" sz="1300" b="0" i="0" dirty="0">
                <a:solidFill>
                  <a:schemeClr val="tx1">
                    <a:lumMod val="50000"/>
                  </a:schemeClr>
                </a:solidFill>
                <a:effectLst/>
              </a:rPr>
              <a:t> D. Screening for carbapenem-resistant Enterobacteriaceae: Who, When, and How? Virulence. 2017 May 19;8(4):417-426.</a:t>
            </a:r>
            <a:endParaRPr lang="tr-TR" sz="1300" b="0" i="0" dirty="0">
              <a:solidFill>
                <a:schemeClr val="tx1">
                  <a:lumMod val="50000"/>
                </a:schemeClr>
              </a:solidFill>
              <a:effectLst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10"/>
            </a:pPr>
            <a:r>
              <a:rPr lang="en-US" sz="13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Marekovic</a:t>
            </a:r>
            <a:r>
              <a:rPr lang="tr-TR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I,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et al. Vancomycin-Resistant Enterococci: Current Understandings of Resistance in Relation to Transmission and Preventive Strategies. Pathogens. 2024,13, 966</a:t>
            </a:r>
            <a:endParaRPr lang="tr-TR" sz="1300" kern="100" dirty="0">
              <a:solidFill>
                <a:schemeClr val="tx1">
                  <a:lumMod val="50000"/>
                </a:schemeClr>
              </a:solidFill>
              <a:effectLst/>
              <a:ea typeface="Aptos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 startAt="10"/>
            </a:pPr>
            <a:r>
              <a:rPr lang="en-US" sz="14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Büchler</a:t>
            </a:r>
            <a:r>
              <a:rPr lang="tr-TR" sz="14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AC,</a:t>
            </a:r>
            <a:r>
              <a:rPr lang="en-US" sz="14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et al.</a:t>
            </a:r>
            <a:r>
              <a:rPr lang="tr-TR" sz="14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</a:t>
            </a:r>
            <a:r>
              <a:rPr lang="en-US" sz="14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Patients exposed to vancomycin‑resistant enterococci during in‑hospital outbreaks in a low endemic setting: a proposal for risk‑based screening</a:t>
            </a:r>
            <a:r>
              <a:rPr lang="tr-TR" sz="14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.</a:t>
            </a:r>
            <a:r>
              <a:rPr lang="en-US" sz="14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</a:t>
            </a:r>
            <a:r>
              <a:rPr lang="en-US" sz="14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Antimicrob</a:t>
            </a:r>
            <a:r>
              <a:rPr lang="en-US" sz="14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Resist Infect Control. 2022;11(1):60</a:t>
            </a:r>
            <a:endParaRPr lang="tr-TR" sz="1400" kern="100" dirty="0">
              <a:solidFill>
                <a:schemeClr val="tx1">
                  <a:lumMod val="50000"/>
                </a:schemeClr>
              </a:solidFill>
              <a:ea typeface="Apto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838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3D28380-55CF-4D61-97EE-9FF3CC833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rgbClr val="0070C0"/>
                </a:solidFill>
                <a:latin typeface="+mn-lt"/>
              </a:rPr>
              <a:t>ÇİD Mikroorganizmaların Taranmasının Amaçları Nelerdir?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608BEA9-E300-4CED-9204-7DF286206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800" dirty="0" err="1">
                <a:solidFill>
                  <a:schemeClr val="tx1">
                    <a:lumMod val="50000"/>
                  </a:schemeClr>
                </a:solidFill>
                <a:latin typeface="Calibri"/>
              </a:rPr>
              <a:t>Kolonizasyonun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  <a:latin typeface="Calibri"/>
              </a:rPr>
              <a:t> erken tespit edilmesi yoluyla;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Calibri"/>
              </a:rPr>
              <a:t>Enfeksiyon kontrol önlemlerinin daha erken uygulanması ile hastadan hastaya geçişin önlenmesi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Salgınların erken fark edilip kontrol altına alınması</a:t>
            </a:r>
            <a:endParaRPr lang="tr-TR" dirty="0">
              <a:solidFill>
                <a:schemeClr val="tx1">
                  <a:lumMod val="50000"/>
                </a:schemeClr>
              </a:solidFill>
              <a:latin typeface="Calibri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>
                    <a:lumMod val="50000"/>
                  </a:schemeClr>
                </a:solidFill>
                <a:latin typeface="Calibri"/>
              </a:rPr>
              <a:t>Kolonizasyon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Calibri"/>
              </a:rPr>
              <a:t> basıncının azaltılması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dirty="0" err="1">
                <a:solidFill>
                  <a:schemeClr val="tx1">
                    <a:lumMod val="50000"/>
                  </a:schemeClr>
                </a:solidFill>
                <a:latin typeface="Calibri"/>
              </a:rPr>
              <a:t>Kolonize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Calibri"/>
              </a:rPr>
              <a:t> hastalarda </a:t>
            </a:r>
            <a:r>
              <a:rPr lang="tr-TR" dirty="0" err="1">
                <a:solidFill>
                  <a:schemeClr val="tx1">
                    <a:lumMod val="50000"/>
                  </a:schemeClr>
                </a:solidFill>
                <a:latin typeface="Calibri"/>
              </a:rPr>
              <a:t>dekolonizasyonun</a:t>
            </a:r>
            <a:r>
              <a:rPr lang="tr-TR" dirty="0">
                <a:solidFill>
                  <a:schemeClr val="tx1">
                    <a:lumMod val="50000"/>
                  </a:schemeClr>
                </a:solidFill>
                <a:latin typeface="Calibri"/>
              </a:rPr>
              <a:t> sağlanması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800" dirty="0">
                <a:solidFill>
                  <a:schemeClr val="tx1">
                    <a:lumMod val="50000"/>
                  </a:schemeClr>
                </a:solidFill>
                <a:latin typeface="Calibri"/>
              </a:rPr>
              <a:t>Uygun </a:t>
            </a:r>
            <a:r>
              <a:rPr lang="tr-TR" sz="1800" dirty="0" err="1">
                <a:solidFill>
                  <a:schemeClr val="tx1">
                    <a:lumMod val="50000"/>
                  </a:schemeClr>
                </a:solidFill>
                <a:latin typeface="Calibri"/>
              </a:rPr>
              <a:t>antimikrobiyal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  <a:latin typeface="Calibri"/>
              </a:rPr>
              <a:t> tedavinin daha erken başlanabilmesi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Cerrahi alan enfeksiyonlarının önlenmesi için ameliyat öncesi hedefe yönelik antibiyotik </a:t>
            </a:r>
            <a:r>
              <a:rPr lang="tr-TR" sz="1800" dirty="0" err="1">
                <a:solidFill>
                  <a:schemeClr val="tx1">
                    <a:lumMod val="50000"/>
                  </a:schemeClr>
                </a:solidFill>
              </a:rPr>
              <a:t>profilaksisi</a:t>
            </a:r>
            <a:r>
              <a:rPr lang="tr-TR" sz="1800" dirty="0">
                <a:solidFill>
                  <a:schemeClr val="tx1">
                    <a:lumMod val="50000"/>
                  </a:schemeClr>
                </a:solidFill>
              </a:rPr>
              <a:t> sağlanması</a:t>
            </a:r>
            <a:endParaRPr lang="tr-TR" sz="1800" b="1" dirty="0">
              <a:solidFill>
                <a:schemeClr val="tx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tr-TR" sz="2000" dirty="0">
              <a:solidFill>
                <a:srgbClr val="000000"/>
              </a:solidFill>
              <a:latin typeface="Calibri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054730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6FD0454-5300-4FED-87F3-E992CF10B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8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3800" b="1" dirty="0">
                <a:solidFill>
                  <a:srgbClr val="5E67A0"/>
                </a:solidFill>
                <a:latin typeface="+mn-lt"/>
              </a:rPr>
            </a:br>
            <a:br>
              <a:rPr lang="tr-TR" sz="3800" b="1" dirty="0">
                <a:solidFill>
                  <a:srgbClr val="5E67A0"/>
                </a:solidFill>
                <a:latin typeface="+mn-lt"/>
              </a:rPr>
            </a:br>
            <a:br>
              <a:rPr lang="tr-TR" sz="3800" b="1" dirty="0">
                <a:solidFill>
                  <a:srgbClr val="5E67A0"/>
                </a:solidFill>
                <a:latin typeface="+mn-lt"/>
              </a:rPr>
            </a:br>
            <a:br>
              <a:rPr lang="tr-TR" sz="3800" dirty="0"/>
            </a:br>
            <a:br>
              <a:rPr lang="tr-TR" sz="3800" dirty="0"/>
            </a:br>
            <a:r>
              <a:rPr lang="tr-TR" sz="3800" b="1" dirty="0">
                <a:latin typeface="+mn-lt"/>
              </a:rPr>
              <a:t> </a:t>
            </a: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r>
              <a:rPr lang="tr-TR" sz="3800" b="1" dirty="0">
                <a:latin typeface="+mn-lt"/>
              </a:rPr>
              <a:t>Kaynaklar (devam)</a:t>
            </a:r>
            <a:endParaRPr lang="tr-TR" sz="38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2859BA1-2749-41AE-BF5B-B9539F5B7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37268"/>
            <a:ext cx="10058400" cy="4140199"/>
          </a:xfrm>
        </p:spPr>
        <p:txBody>
          <a:bodyPr>
            <a:normAutofit fontScale="92500"/>
          </a:bodyPr>
          <a:lstStyle/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 startAt="19"/>
            </a:pPr>
            <a:r>
              <a:rPr lang="en-US" sz="13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Büchler</a:t>
            </a:r>
            <a:r>
              <a:rPr lang="tr-TR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AC,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et al.</a:t>
            </a:r>
            <a:r>
              <a:rPr lang="tr-TR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Patients exposed to vancomycin‑resistant enterococci during in‑hospital outbreaks in a low endemic setting: a proposal for risk‑based screening</a:t>
            </a:r>
            <a:r>
              <a:rPr lang="tr-TR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.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</a:t>
            </a:r>
            <a:r>
              <a:rPr lang="en-US" sz="13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Antimicrob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Resist Infect Control. 2022;11(1):60</a:t>
            </a:r>
            <a:endParaRPr lang="tr-TR" sz="1300" kern="100" dirty="0">
              <a:solidFill>
                <a:schemeClr val="tx1">
                  <a:lumMod val="50000"/>
                </a:schemeClr>
              </a:solidFill>
              <a:ea typeface="Aptos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 startAt="19"/>
            </a:pPr>
            <a:r>
              <a:rPr lang="en-US" sz="1300" kern="100" dirty="0" err="1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Wammes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LJ et al.</a:t>
            </a:r>
            <a:r>
              <a:rPr lang="tr-TR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Contact tracing for vancomycin-resistant Enterococcus faecium (VRE): evaluation of the Dutch policy of quintuple screening cultures</a:t>
            </a:r>
            <a:r>
              <a:rPr lang="tr-TR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.</a:t>
            </a:r>
            <a:r>
              <a:rPr lang="en-US" sz="1300" kern="100" dirty="0">
                <a:solidFill>
                  <a:schemeClr val="tx1">
                    <a:lumMod val="50000"/>
                  </a:schemeClr>
                </a:solidFill>
                <a:effectLst/>
                <a:ea typeface="Aptos"/>
                <a:cs typeface="Times New Roman" panose="02020603050405020304" pitchFamily="18" charset="0"/>
              </a:rPr>
              <a:t> Eur J Clin Microbiol Infect Dis. 2023;42(8):993-999</a:t>
            </a:r>
            <a:endParaRPr lang="tr-TR" sz="1300" kern="100" dirty="0">
              <a:solidFill>
                <a:schemeClr val="tx1">
                  <a:lumMod val="50000"/>
                </a:schemeClr>
              </a:solidFill>
              <a:effectLst/>
              <a:ea typeface="Aptos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 startAt="19"/>
            </a:pPr>
            <a:r>
              <a:rPr lang="tr-TR" sz="1300" b="0" i="0" dirty="0" err="1">
                <a:solidFill>
                  <a:srgbClr val="212121"/>
                </a:solidFill>
                <a:effectLst/>
              </a:rPr>
              <a:t>Chhatwal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P, et al.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Prospective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infection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surveillance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and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systematic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screening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for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vancomycin-resistant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enterococci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in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hematologic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and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oncologic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patients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-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findings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of a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German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tertiary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care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center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. J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Glob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Antimicrob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Resist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. 2022;22:102-105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 startAt="19"/>
            </a:pPr>
            <a:r>
              <a:rPr lang="tr-TR" sz="1300" b="0" i="0" dirty="0" err="1">
                <a:solidFill>
                  <a:srgbClr val="212121"/>
                </a:solidFill>
                <a:effectLst/>
              </a:rPr>
              <a:t>Mo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Y, et al.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Duration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of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Carbapenemase-Producing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Enterobacteriaceae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Carriage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in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Hospital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Patients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.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Emerg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Infect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Dis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. 2020;26(9):2182-2185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 startAt="19"/>
            </a:pPr>
            <a:r>
              <a:rPr lang="tr-TR" sz="1300" b="0" i="0" dirty="0" err="1">
                <a:solidFill>
                  <a:srgbClr val="212121"/>
                </a:solidFill>
                <a:effectLst/>
              </a:rPr>
              <a:t>Kluytmans-van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den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Bergh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MFQ, et al.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Contact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precautions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in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single-bed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or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multiple-bed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rooms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for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patients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with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extended-spectrum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el-GR" sz="1300" b="0" i="0" dirty="0">
                <a:solidFill>
                  <a:srgbClr val="212121"/>
                </a:solidFill>
                <a:effectLst/>
              </a:rPr>
              <a:t>β-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lactamase-producing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Enterobacteriaceae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in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Dutch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hospitals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: a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cluster-randomised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,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crossover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,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non-inferiority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study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.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Lancet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Infect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Dis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. 2019;19(10):1069-1079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 startAt="19"/>
            </a:pPr>
            <a:r>
              <a:rPr lang="tr-TR" sz="1300" b="0" i="0" dirty="0" err="1">
                <a:solidFill>
                  <a:srgbClr val="1B1B1B"/>
                </a:solidFill>
                <a:effectLst/>
              </a:rPr>
              <a:t>Nijsingh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 N, et al.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Screening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for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multi-drug-resistant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 Gram-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negative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bacteria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: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what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 is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effective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and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justifiable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?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Monash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Bioeth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Rev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. 2020;38(</a:t>
            </a:r>
            <a:r>
              <a:rPr lang="tr-TR" sz="1300" b="0" i="0" dirty="0" err="1">
                <a:solidFill>
                  <a:srgbClr val="1B1B1B"/>
                </a:solidFill>
                <a:effectLst/>
              </a:rPr>
              <a:t>Suppl</a:t>
            </a:r>
            <a:r>
              <a:rPr lang="tr-TR" sz="1300" b="0" i="0" dirty="0">
                <a:solidFill>
                  <a:srgbClr val="1B1B1B"/>
                </a:solidFill>
                <a:effectLst/>
              </a:rPr>
              <a:t> 1):72-90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 startAt="19"/>
            </a:pPr>
            <a:r>
              <a:rPr lang="tr-TR" sz="1300" b="0" i="0" dirty="0">
                <a:solidFill>
                  <a:srgbClr val="212121"/>
                </a:solidFill>
                <a:effectLst/>
              </a:rPr>
              <a:t>Temkin E,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Solter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E,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Lugassy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C,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Chen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D,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Cohen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A,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Schwaber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MJ,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Carmeli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Y; CPE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Working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Group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.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The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Natural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History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of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Carbapenemase-Producing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Enterobacterales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: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Progression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From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Carriage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of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Various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Carbapenemases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to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Bloodstream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Infection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.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Clin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Infect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Dis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. 2024 Jul 19;79(1):22-29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 startAt="19"/>
            </a:pPr>
            <a:r>
              <a:rPr lang="tr-TR" sz="1300" b="0" i="0" dirty="0" err="1">
                <a:solidFill>
                  <a:srgbClr val="212121"/>
                </a:solidFill>
                <a:effectLst/>
              </a:rPr>
              <a:t>Zahar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JR,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Blot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S,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Nordmann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P,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Martischang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R,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Timsit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JF,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Harbarth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S,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Barbier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F.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Screening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for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Intestinal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Carriage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of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Extended-spectrum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Beta-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lactamase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-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producing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Enterobacteriaceae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in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Critically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Ill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Patients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: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Expected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Benefits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and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Evidence-based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Controversies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.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Clin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Infect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300" b="0" i="0" dirty="0" err="1">
                <a:solidFill>
                  <a:srgbClr val="212121"/>
                </a:solidFill>
                <a:effectLst/>
              </a:rPr>
              <a:t>Dis</a:t>
            </a:r>
            <a:r>
              <a:rPr lang="tr-TR" sz="1300" b="0" i="0" dirty="0">
                <a:solidFill>
                  <a:srgbClr val="212121"/>
                </a:solidFill>
                <a:effectLst/>
              </a:rPr>
              <a:t>. 2019 May 30;68(12):2125-2130</a:t>
            </a:r>
          </a:p>
        </p:txBody>
      </p:sp>
    </p:spTree>
    <p:extLst>
      <p:ext uri="{BB962C8B-B14F-4D97-AF65-F5344CB8AC3E}">
        <p14:creationId xmlns:p14="http://schemas.microsoft.com/office/powerpoint/2010/main" val="29635214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DF499BF-E56F-49F4-96DC-3B1E91113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800" b="1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3800" b="1" dirty="0">
                <a:solidFill>
                  <a:srgbClr val="5E67A0"/>
                </a:solidFill>
                <a:latin typeface="+mn-lt"/>
              </a:rPr>
            </a:br>
            <a:br>
              <a:rPr lang="tr-TR" sz="3800" b="1" dirty="0">
                <a:solidFill>
                  <a:srgbClr val="5E67A0"/>
                </a:solidFill>
                <a:latin typeface="+mn-lt"/>
              </a:rPr>
            </a:br>
            <a:br>
              <a:rPr lang="tr-TR" sz="3800" b="1" dirty="0">
                <a:solidFill>
                  <a:srgbClr val="5E67A0"/>
                </a:solidFill>
                <a:latin typeface="+mn-lt"/>
              </a:rPr>
            </a:br>
            <a:br>
              <a:rPr lang="tr-TR" sz="3800" dirty="0"/>
            </a:br>
            <a:br>
              <a:rPr lang="tr-TR" sz="3800" dirty="0"/>
            </a:br>
            <a:r>
              <a:rPr lang="tr-TR" sz="3800" b="1" dirty="0">
                <a:latin typeface="+mn-lt"/>
              </a:rPr>
              <a:t> </a:t>
            </a: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br>
              <a:rPr lang="tr-TR" sz="3800" b="1" dirty="0">
                <a:latin typeface="+mn-lt"/>
              </a:rPr>
            </a:br>
            <a:r>
              <a:rPr lang="tr-TR" sz="3800" b="1" dirty="0">
                <a:latin typeface="+mn-lt"/>
              </a:rPr>
              <a:t>Kaynaklar (devam)</a:t>
            </a:r>
            <a:endParaRPr lang="tr-TR" sz="3800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3430D6A-FC9E-4B6B-A161-CE3EB9D0F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 startAt="27"/>
            </a:pPr>
            <a:r>
              <a:rPr lang="tr-TR" sz="1200" b="0" i="0" dirty="0">
                <a:solidFill>
                  <a:srgbClr val="212121"/>
                </a:solidFill>
                <a:effectLst/>
              </a:rPr>
              <a:t> </a:t>
            </a:r>
            <a:r>
              <a:rPr lang="en-US" sz="1200" dirty="0">
                <a:solidFill>
                  <a:srgbClr val="212121"/>
                </a:solidFill>
              </a:rPr>
              <a:t>Weber DJ, </a:t>
            </a:r>
            <a:r>
              <a:rPr lang="tr-TR" sz="1200" dirty="0">
                <a:solidFill>
                  <a:srgbClr val="212121"/>
                </a:solidFill>
              </a:rPr>
              <a:t>et al</a:t>
            </a:r>
            <a:r>
              <a:rPr lang="en-US" sz="1200" dirty="0">
                <a:solidFill>
                  <a:srgbClr val="212121"/>
                </a:solidFill>
              </a:rPr>
              <a:t>. The role of the surface environment in healthcare-associated infections. </a:t>
            </a:r>
            <a:r>
              <a:rPr lang="en-US" sz="1200" dirty="0" err="1">
                <a:solidFill>
                  <a:srgbClr val="212121"/>
                </a:solidFill>
              </a:rPr>
              <a:t>Curr</a:t>
            </a:r>
            <a:r>
              <a:rPr lang="en-US" sz="1200" dirty="0">
                <a:solidFill>
                  <a:srgbClr val="212121"/>
                </a:solidFill>
              </a:rPr>
              <a:t> </a:t>
            </a:r>
            <a:r>
              <a:rPr lang="en-US" sz="1200" dirty="0" err="1">
                <a:solidFill>
                  <a:srgbClr val="212121"/>
                </a:solidFill>
              </a:rPr>
              <a:t>Opin</a:t>
            </a:r>
            <a:r>
              <a:rPr lang="en-US" sz="1200" dirty="0">
                <a:solidFill>
                  <a:srgbClr val="212121"/>
                </a:solidFill>
              </a:rPr>
              <a:t> Infect Dis. 2013;26(4):338-44</a:t>
            </a:r>
            <a:endParaRPr lang="tr-TR" sz="1200" kern="100" dirty="0">
              <a:solidFill>
                <a:schemeClr val="tx1">
                  <a:lumMod val="50000"/>
                </a:schemeClr>
              </a:solidFill>
              <a:ea typeface="Aptos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 startAt="27"/>
            </a:pPr>
            <a:r>
              <a:rPr lang="tr-TR" sz="1200" b="0" i="0" dirty="0">
                <a:solidFill>
                  <a:srgbClr val="212121"/>
                </a:solidFill>
                <a:effectLst/>
              </a:rPr>
              <a:t>Morgan DJ,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Rogawski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E,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Thom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KA, Johnson JK,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Perencevich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EN,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Shardell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M,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Leekha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S, Harris AD. Transfer of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multidrug-resistant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bacteria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to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healthcare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workers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'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gloves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and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gowns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after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patient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contact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increases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with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environmental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contamination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.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Crit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Care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Med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. 2012 Apr;40(4):1045-51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 startAt="27"/>
            </a:pPr>
            <a:r>
              <a:rPr lang="en-US" sz="1200" b="0" i="0" dirty="0">
                <a:solidFill>
                  <a:srgbClr val="222222"/>
                </a:solidFill>
                <a:effectLst/>
              </a:rPr>
              <a:t>I</a:t>
            </a:r>
            <a:r>
              <a:rPr lang="tr-TR" sz="1200" b="0" i="0" dirty="0" err="1">
                <a:solidFill>
                  <a:srgbClr val="222222"/>
                </a:solidFill>
                <a:effectLst/>
              </a:rPr>
              <a:t>nkster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, T. A narrative review and update on drain-related outbreaks. </a:t>
            </a:r>
            <a:r>
              <a:rPr lang="en-US" sz="1200" b="0" i="1" dirty="0">
                <a:solidFill>
                  <a:srgbClr val="222222"/>
                </a:solidFill>
                <a:effectLst/>
              </a:rPr>
              <a:t>Journal of Hospital Infection</a:t>
            </a:r>
            <a:r>
              <a:rPr lang="en-US" sz="1200" b="0" i="0" dirty="0">
                <a:solidFill>
                  <a:srgbClr val="222222"/>
                </a:solidFill>
                <a:effectLst/>
              </a:rPr>
              <a:t>, 2024, 151: 33-44</a:t>
            </a:r>
            <a:endParaRPr lang="tr-TR" sz="1200" b="0" i="0" dirty="0">
              <a:solidFill>
                <a:srgbClr val="222222"/>
              </a:solidFill>
              <a:effectLst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 startAt="27"/>
            </a:pPr>
            <a:r>
              <a:rPr lang="tr-TR" sz="1200" b="0" i="0" dirty="0" err="1">
                <a:solidFill>
                  <a:srgbClr val="212121"/>
                </a:solidFill>
                <a:effectLst/>
              </a:rPr>
              <a:t>Hagiya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H, et al.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Increased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evidence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for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no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benefit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of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contact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precautions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in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preventing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extended-spectrum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 </a:t>
            </a:r>
            <a:r>
              <a:rPr lang="el-GR" sz="1200" b="0" i="0" baseline="-25000" dirty="0">
                <a:solidFill>
                  <a:srgbClr val="212121"/>
                </a:solidFill>
                <a:effectLst/>
              </a:rPr>
              <a:t>β</a:t>
            </a:r>
            <a:r>
              <a:rPr lang="el-GR" sz="1200" b="0" i="0" dirty="0">
                <a:solidFill>
                  <a:srgbClr val="212121"/>
                </a:solidFill>
                <a:effectLst/>
              </a:rPr>
              <a:t>-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lactamases-producing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Enterobacteriaceae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: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Systematic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scoping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review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.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Am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J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Infect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Control. 2023;51(9):1056-1062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 startAt="27"/>
            </a:pPr>
            <a:r>
              <a:rPr lang="en-US" sz="1200" b="0" i="0" dirty="0">
                <a:solidFill>
                  <a:srgbClr val="212121"/>
                </a:solidFill>
                <a:effectLst/>
              </a:rPr>
              <a:t>Otter JA, </a:t>
            </a:r>
            <a:r>
              <a:rPr lang="en-US" sz="1200" b="0" i="0" dirty="0" err="1">
                <a:solidFill>
                  <a:srgbClr val="212121"/>
                </a:solidFill>
                <a:effectLst/>
              </a:rPr>
              <a:t>Yezli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 S, </a:t>
            </a:r>
            <a:r>
              <a:rPr lang="en-US" sz="1200" b="0" i="0" dirty="0" err="1">
                <a:solidFill>
                  <a:srgbClr val="212121"/>
                </a:solidFill>
                <a:effectLst/>
              </a:rPr>
              <a:t>Salkeld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 JA, French GL. Evidence that contaminated surfaces contribute to the transmission of hospital pathogens and an overview of strategies to address contaminated surfaces in hospital settings. Am J Infect Control. 2013 May;41(5 Suppl):S6-11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12565089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984EE-548B-5C95-C898-21A850914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6F740-0298-ABCC-7304-953F8D9E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909" y="595736"/>
            <a:ext cx="8314267" cy="1035889"/>
          </a:xfrm>
        </p:spPr>
        <p:txBody>
          <a:bodyPr>
            <a:normAutofit fontScale="90000"/>
          </a:bodyPr>
          <a:lstStyle/>
          <a:p>
            <a:r>
              <a:rPr lang="tr-TR" sz="4400" b="1" noProof="0" dirty="0">
                <a:solidFill>
                  <a:srgbClr val="5E67A0"/>
                </a:solidFill>
                <a:latin typeface="+mn-lt"/>
              </a:rPr>
              <a:t> </a:t>
            </a:r>
            <a:br>
              <a:rPr lang="tr-TR" sz="4400" b="1" noProof="0" dirty="0">
                <a:solidFill>
                  <a:srgbClr val="5E67A0"/>
                </a:solidFill>
                <a:latin typeface="+mn-lt"/>
              </a:rPr>
            </a:br>
            <a:br>
              <a:rPr lang="tr-TR" sz="4400" b="1" noProof="0" dirty="0">
                <a:solidFill>
                  <a:srgbClr val="5E67A0"/>
                </a:solidFill>
                <a:latin typeface="+mn-lt"/>
              </a:rPr>
            </a:br>
            <a:br>
              <a:rPr lang="tr-TR" sz="4400" b="1" noProof="0" dirty="0">
                <a:solidFill>
                  <a:srgbClr val="5E67A0"/>
                </a:solidFill>
                <a:latin typeface="+mn-lt"/>
              </a:rPr>
            </a:br>
            <a:br>
              <a:rPr lang="tr-TR" sz="4400" noProof="0" dirty="0"/>
            </a:br>
            <a:br>
              <a:rPr lang="tr-TR" sz="4400" noProof="0" dirty="0"/>
            </a:br>
            <a:r>
              <a:rPr lang="tr-TR" sz="4400" b="1" noProof="0" dirty="0">
                <a:latin typeface="+mn-lt"/>
              </a:rPr>
              <a:t> </a:t>
            </a:r>
            <a:br>
              <a:rPr lang="tr-TR" sz="4400" b="1" noProof="0" dirty="0">
                <a:latin typeface="+mn-lt"/>
              </a:rPr>
            </a:br>
            <a:br>
              <a:rPr lang="tr-TR" sz="4400" b="1" noProof="0" dirty="0">
                <a:latin typeface="+mn-lt"/>
              </a:rPr>
            </a:br>
            <a:br>
              <a:rPr lang="tr-TR" sz="4400" b="1" noProof="0" dirty="0">
                <a:latin typeface="+mn-lt"/>
              </a:rPr>
            </a:br>
            <a:br>
              <a:rPr lang="tr-TR" sz="4400" b="1" noProof="0" dirty="0">
                <a:latin typeface="+mn-lt"/>
              </a:rPr>
            </a:br>
            <a:br>
              <a:rPr lang="tr-TR" sz="4400" b="1" noProof="0" dirty="0">
                <a:latin typeface="+mn-lt"/>
              </a:rPr>
            </a:br>
            <a:br>
              <a:rPr lang="tr-TR" sz="4400" b="1" noProof="0" dirty="0">
                <a:latin typeface="+mn-lt"/>
              </a:rPr>
            </a:br>
            <a:br>
              <a:rPr lang="tr-TR" sz="4400" b="1" noProof="0" dirty="0">
                <a:latin typeface="+mn-lt"/>
              </a:rPr>
            </a:br>
            <a:br>
              <a:rPr lang="tr-TR" sz="4400" b="1" noProof="0" dirty="0">
                <a:latin typeface="+mn-lt"/>
              </a:rPr>
            </a:br>
            <a:br>
              <a:rPr lang="tr-TR" sz="6000" b="1" noProof="0" dirty="0">
                <a:latin typeface="+mn-lt"/>
              </a:rPr>
            </a:br>
            <a:r>
              <a:rPr lang="tr-TR" sz="6000" b="1" noProof="0" dirty="0">
                <a:solidFill>
                  <a:schemeClr val="accent2"/>
                </a:solidFill>
                <a:latin typeface="+mn-lt"/>
              </a:rPr>
              <a:t>Hazırlayan</a:t>
            </a:r>
            <a:endParaRPr lang="tr-TR" sz="4400" b="1" noProof="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385E51D-9116-A536-EFBB-474295068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0AF366E-D6D9-A069-2935-05649ACFA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sz="18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4750824" y="4797441"/>
            <a:ext cx="2690352" cy="369332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tr-TR" b="1" noProof="0" dirty="0">
                <a:solidFill>
                  <a:srgbClr val="666DA4"/>
                </a:solidFill>
              </a:rPr>
              <a:t>Doç. Dr. Pınar </a:t>
            </a:r>
            <a:r>
              <a:rPr lang="tr-TR" b="1" noProof="0" dirty="0" err="1">
                <a:solidFill>
                  <a:srgbClr val="666DA4"/>
                </a:solidFill>
              </a:rPr>
              <a:t>Aysert</a:t>
            </a:r>
            <a:r>
              <a:rPr lang="tr-TR" b="1" noProof="0" dirty="0">
                <a:solidFill>
                  <a:srgbClr val="666DA4"/>
                </a:solidFill>
              </a:rPr>
              <a:t> </a:t>
            </a:r>
            <a:r>
              <a:rPr lang="tr-TR" b="1" dirty="0">
                <a:solidFill>
                  <a:srgbClr val="666DA4"/>
                </a:solidFill>
              </a:rPr>
              <a:t>Yıldız</a:t>
            </a:r>
            <a:endParaRPr lang="tr-TR" b="1" noProof="0" dirty="0">
              <a:solidFill>
                <a:srgbClr val="666DA4"/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370324" y="5858613"/>
            <a:ext cx="11695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b="1" noProof="0" dirty="0">
                <a:solidFill>
                  <a:srgbClr val="7030A0"/>
                </a:solidFill>
                <a:latin typeface="Lucida Calligraphy" panose="03010101010101010101" pitchFamily="66" charset="0"/>
              </a:rPr>
              <a:t>Türk Hastane İnfeksiyonları ve Kontrolü Derneği Olarak Eğitime Katkılarından Dolayı Teşekkür Ederiz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706EA65-9370-2BCF-1658-97AADE4FD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2292687"/>
            <a:ext cx="1905000" cy="2261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671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BFEDD0-D6C3-4522-AEEF-222D8A971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800" b="1" dirty="0">
                <a:solidFill>
                  <a:srgbClr val="0070C0"/>
                </a:solidFill>
                <a:latin typeface="+mn-lt"/>
              </a:rPr>
              <a:t>Tüm Hastalar Taranmalı mıdır? 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8AF0E5-E5FC-4B06-B94F-7D0CE7B70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tr-TR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tr-TR" sz="2100" dirty="0">
                <a:solidFill>
                  <a:schemeClr val="tx1">
                    <a:lumMod val="50000"/>
                  </a:schemeClr>
                </a:solidFill>
              </a:rPr>
              <a:t>Uluslararası kılavuzlarda, genellikle, ÇİD mikroorganizmaların </a:t>
            </a:r>
            <a:r>
              <a:rPr lang="tr-TR" sz="2100" b="1" dirty="0">
                <a:solidFill>
                  <a:schemeClr val="tx1">
                    <a:lumMod val="50000"/>
                  </a:schemeClr>
                </a:solidFill>
              </a:rPr>
              <a:t>tüm hastalarda </a:t>
            </a:r>
            <a:r>
              <a:rPr lang="tr-TR" sz="2100" dirty="0">
                <a:solidFill>
                  <a:schemeClr val="tx1">
                    <a:lumMod val="50000"/>
                  </a:schemeClr>
                </a:solidFill>
              </a:rPr>
              <a:t>taranması </a:t>
            </a:r>
            <a:r>
              <a:rPr lang="tr-TR" sz="2100" b="1" dirty="0">
                <a:solidFill>
                  <a:schemeClr val="tx1">
                    <a:lumMod val="50000"/>
                  </a:schemeClr>
                </a:solidFill>
              </a:rPr>
              <a:t>önerilmemektedir</a:t>
            </a:r>
            <a:r>
              <a:rPr lang="tr-TR" sz="2100" dirty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Bunun yerine ülke/kurum bazında,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lokal epidemiyolojik veriler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doğrultusunda,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hedefe yönelik tarama stratejilerinin 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(risk altındaki grubun taranması) belirlenerek, </a:t>
            </a:r>
            <a:r>
              <a:rPr lang="tr-TR" sz="1900" b="1" dirty="0">
                <a:solidFill>
                  <a:schemeClr val="tx1">
                    <a:lumMod val="50000"/>
                  </a:schemeClr>
                </a:solidFill>
              </a:rPr>
              <a:t>tarama algoritmalarının</a:t>
            </a:r>
            <a:r>
              <a:rPr lang="tr-TR" sz="1900" dirty="0">
                <a:solidFill>
                  <a:schemeClr val="tx1">
                    <a:lumMod val="50000"/>
                  </a:schemeClr>
                </a:solidFill>
              </a:rPr>
              <a:t> oluşturulması önerilir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r-TR" sz="2000" b="1" dirty="0"/>
              <a:t> </a:t>
            </a:r>
            <a:r>
              <a:rPr lang="tr-TR" sz="2000" dirty="0">
                <a:solidFill>
                  <a:srgbClr val="000000"/>
                </a:solidFill>
              </a:rPr>
              <a:t>ÇİD mikroorganizma ile enfeksiyon için risk altında olan hastalar tarama için önceliklidir</a:t>
            </a:r>
            <a:endParaRPr lang="tr-TR" sz="1900" dirty="0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tr-TR" sz="2100" dirty="0">
              <a:solidFill>
                <a:schemeClr val="tx1">
                  <a:lumMod val="50000"/>
                </a:schemeClr>
              </a:solidFill>
            </a:endParaRP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100" dirty="0">
                <a:solidFill>
                  <a:schemeClr val="tx1">
                    <a:lumMod val="50000"/>
                  </a:schemeClr>
                </a:solidFill>
              </a:rPr>
              <a:t> Uluslararası kılavuzlar incelendiğinde tarama ile ilgili farklı stratejilerin olduğu dikkati çekmektedir, bu stratejiler bir sonraki slaytta </a:t>
            </a:r>
            <a:r>
              <a:rPr lang="tr-TR" sz="2100" dirty="0" err="1">
                <a:solidFill>
                  <a:schemeClr val="tx1">
                    <a:lumMod val="50000"/>
                  </a:schemeClr>
                </a:solidFill>
              </a:rPr>
              <a:t>şematize</a:t>
            </a:r>
            <a:r>
              <a:rPr lang="tr-TR" sz="2100" dirty="0">
                <a:solidFill>
                  <a:schemeClr val="tx1">
                    <a:lumMod val="50000"/>
                  </a:schemeClr>
                </a:solidFill>
              </a:rPr>
              <a:t> edilmiştir</a:t>
            </a:r>
          </a:p>
        </p:txBody>
      </p:sp>
    </p:spTree>
    <p:extLst>
      <p:ext uri="{BB962C8B-B14F-4D97-AF65-F5344CB8AC3E}">
        <p14:creationId xmlns:p14="http://schemas.microsoft.com/office/powerpoint/2010/main" val="3445412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32C4B14E-744F-42E3-8D2E-3F2C03F994E0}"/>
              </a:ext>
            </a:extLst>
          </p:cNvPr>
          <p:cNvSpPr/>
          <p:nvPr/>
        </p:nvSpPr>
        <p:spPr>
          <a:xfrm>
            <a:off x="317497" y="2446867"/>
            <a:ext cx="1892303" cy="218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tr-TR" sz="2000" b="1" dirty="0"/>
              <a:t>Tarama stratejileri</a:t>
            </a: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5DC14B02-53C2-4D03-A373-9DD962681EAB}"/>
              </a:ext>
            </a:extLst>
          </p:cNvPr>
          <p:cNvSpPr/>
          <p:nvPr/>
        </p:nvSpPr>
        <p:spPr>
          <a:xfrm>
            <a:off x="2595032" y="804335"/>
            <a:ext cx="2700867" cy="14308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/>
              <a:t>Temaslı taraması </a:t>
            </a:r>
          </a:p>
          <a:p>
            <a:pPr algn="ctr"/>
            <a:r>
              <a:rPr lang="tr-TR" sz="1500" dirty="0"/>
              <a:t>(Yeni bir ÇİD olgusunun saptanmasını takiben yapılan tarama)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4CA66023-6568-489D-932F-7959B2121689}"/>
              </a:ext>
            </a:extLst>
          </p:cNvPr>
          <p:cNvSpPr/>
          <p:nvPr/>
        </p:nvSpPr>
        <p:spPr>
          <a:xfrm>
            <a:off x="5681131" y="685799"/>
            <a:ext cx="4978401" cy="7323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500" b="1" dirty="0"/>
              <a:t>İndeks </a:t>
            </a:r>
            <a:r>
              <a:rPr lang="tr-TR" sz="1500" dirty="0"/>
              <a:t>olguyla </a:t>
            </a:r>
            <a:r>
              <a:rPr lang="tr-TR" sz="1500" b="1" dirty="0"/>
              <a:t>temas eden hastaların </a:t>
            </a:r>
            <a:r>
              <a:rPr lang="tr-TR" sz="1500" dirty="0"/>
              <a:t>(aynı odada kalanlar, aynı hemşire tarafından takip edilenler vs.) taranması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59EC2331-9682-4AA9-83F0-9E30DFD8B3C3}"/>
              </a:ext>
            </a:extLst>
          </p:cNvPr>
          <p:cNvSpPr/>
          <p:nvPr/>
        </p:nvSpPr>
        <p:spPr>
          <a:xfrm>
            <a:off x="5681131" y="1583267"/>
            <a:ext cx="4978401" cy="7281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500" dirty="0"/>
              <a:t>İndeks olgunun takip edildiği </a:t>
            </a:r>
            <a:r>
              <a:rPr lang="tr-TR" sz="1500" b="1" dirty="0"/>
              <a:t>ünitenin</a:t>
            </a:r>
            <a:r>
              <a:rPr lang="tr-TR" sz="1500" dirty="0"/>
              <a:t> taranması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1FD88325-CCDB-4208-8B0F-D4E9E82DF27D}"/>
              </a:ext>
            </a:extLst>
          </p:cNvPr>
          <p:cNvSpPr/>
          <p:nvPr/>
        </p:nvSpPr>
        <p:spPr>
          <a:xfrm>
            <a:off x="2595031" y="2836336"/>
            <a:ext cx="2700867" cy="14308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/>
              <a:t>Hasta kabulünde tarama</a:t>
            </a:r>
          </a:p>
          <a:p>
            <a:pPr algn="ctr"/>
            <a:r>
              <a:rPr lang="tr-TR" sz="1500" dirty="0"/>
              <a:t>(Bir hastaneye veya üniteye hasta kabulü sırasında tarama yapılması)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63B47ABC-48A5-4BA4-AE37-93C45A33F850}"/>
              </a:ext>
            </a:extLst>
          </p:cNvPr>
          <p:cNvSpPr/>
          <p:nvPr/>
        </p:nvSpPr>
        <p:spPr>
          <a:xfrm>
            <a:off x="5681129" y="2700867"/>
            <a:ext cx="5147733" cy="7281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500" dirty="0"/>
              <a:t>Yalnızca yüksek riskli hastaların taranması (Riskli birimden nakil, son 6 ayda hastane yatışı vb. )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7CFFD76B-0102-4A5C-8BC7-E17D7AE53368}"/>
              </a:ext>
            </a:extLst>
          </p:cNvPr>
          <p:cNvSpPr/>
          <p:nvPr/>
        </p:nvSpPr>
        <p:spPr>
          <a:xfrm>
            <a:off x="5681128" y="3670302"/>
            <a:ext cx="5147733" cy="7281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500" dirty="0"/>
              <a:t>Belirli bir ünitenin taranması (Örneğin yoğun bakım, </a:t>
            </a:r>
            <a:r>
              <a:rPr lang="tr-TR" sz="1500" dirty="0" err="1"/>
              <a:t>hemato</a:t>
            </a:r>
            <a:r>
              <a:rPr lang="tr-TR" sz="1500" dirty="0"/>
              <a:t>-onkoloji servisleri..)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5FC01630-109F-4C74-BFC0-A62A2B3E9CE3}"/>
              </a:ext>
            </a:extLst>
          </p:cNvPr>
          <p:cNvSpPr/>
          <p:nvPr/>
        </p:nvSpPr>
        <p:spPr>
          <a:xfrm>
            <a:off x="2595031" y="4876809"/>
            <a:ext cx="2700867" cy="1037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b="1" dirty="0"/>
              <a:t>Nokta </a:t>
            </a:r>
            <a:r>
              <a:rPr lang="tr-TR" b="1" dirty="0" err="1"/>
              <a:t>prevalans</a:t>
            </a:r>
            <a:r>
              <a:rPr lang="tr-TR" b="1" dirty="0"/>
              <a:t> çalışması</a:t>
            </a:r>
            <a:endParaRPr lang="tr-TR" dirty="0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A6CEF14D-37FF-4896-AE82-DFAF9FC5C5CD}"/>
              </a:ext>
            </a:extLst>
          </p:cNvPr>
          <p:cNvSpPr/>
          <p:nvPr/>
        </p:nvSpPr>
        <p:spPr>
          <a:xfrm>
            <a:off x="5681128" y="4868334"/>
            <a:ext cx="5308601" cy="10371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500" b="1" dirty="0"/>
              <a:t>Nokta </a:t>
            </a:r>
            <a:r>
              <a:rPr lang="tr-TR" sz="1500" b="1" dirty="0" err="1"/>
              <a:t>prevalans</a:t>
            </a:r>
            <a:r>
              <a:rPr lang="tr-TR" sz="1500" b="1" dirty="0"/>
              <a:t> </a:t>
            </a:r>
            <a:r>
              <a:rPr lang="tr-TR" sz="1500" dirty="0"/>
              <a:t>çalışması ile o anda ünitede yatan tüm hastaların taranması ve bunun belirli aralıklarla (haftalık , 2 haftada bir, aylık)tekrarlanması </a:t>
            </a:r>
          </a:p>
        </p:txBody>
      </p:sp>
      <p:cxnSp>
        <p:nvCxnSpPr>
          <p:cNvPr id="15" name="Düz Ok Bağlayıcısı 14">
            <a:extLst>
              <a:ext uri="{FF2B5EF4-FFF2-40B4-BE49-F238E27FC236}">
                <a16:creationId xmlns:a16="http://schemas.microsoft.com/office/drawing/2014/main" id="{6FF746C6-317F-44EB-B47F-2591AA026A02}"/>
              </a:ext>
            </a:extLst>
          </p:cNvPr>
          <p:cNvCxnSpPr>
            <a:stCxn id="5" idx="3"/>
            <a:endCxn id="6" idx="1"/>
          </p:cNvCxnSpPr>
          <p:nvPr/>
        </p:nvCxnSpPr>
        <p:spPr>
          <a:xfrm flipV="1">
            <a:off x="5295899" y="1051983"/>
            <a:ext cx="385232" cy="467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16">
            <a:extLst>
              <a:ext uri="{FF2B5EF4-FFF2-40B4-BE49-F238E27FC236}">
                <a16:creationId xmlns:a16="http://schemas.microsoft.com/office/drawing/2014/main" id="{C7967058-AAF4-40D5-BD1E-4BD08E547C0C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5295899" y="1519768"/>
            <a:ext cx="385232" cy="427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Ok Bağlayıcısı 18">
            <a:extLst>
              <a:ext uri="{FF2B5EF4-FFF2-40B4-BE49-F238E27FC236}">
                <a16:creationId xmlns:a16="http://schemas.microsoft.com/office/drawing/2014/main" id="{F58EC36F-46BC-4860-A9EB-F253141BF65E}"/>
              </a:ext>
            </a:extLst>
          </p:cNvPr>
          <p:cNvCxnSpPr>
            <a:stCxn id="8" idx="3"/>
            <a:endCxn id="9" idx="1"/>
          </p:cNvCxnSpPr>
          <p:nvPr/>
        </p:nvCxnSpPr>
        <p:spPr>
          <a:xfrm flipV="1">
            <a:off x="5295898" y="3064934"/>
            <a:ext cx="385231" cy="4868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Düz Ok Bağlayıcısı 20">
            <a:extLst>
              <a:ext uri="{FF2B5EF4-FFF2-40B4-BE49-F238E27FC236}">
                <a16:creationId xmlns:a16="http://schemas.microsoft.com/office/drawing/2014/main" id="{A3D50B99-D911-407C-A3BC-AA1EC93B61DA}"/>
              </a:ext>
            </a:extLst>
          </p:cNvPr>
          <p:cNvCxnSpPr>
            <a:stCxn id="8" idx="3"/>
            <a:endCxn id="10" idx="1"/>
          </p:cNvCxnSpPr>
          <p:nvPr/>
        </p:nvCxnSpPr>
        <p:spPr>
          <a:xfrm>
            <a:off x="5295898" y="3551769"/>
            <a:ext cx="385230" cy="482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Düz Ok Bağlayıcısı 22">
            <a:extLst>
              <a:ext uri="{FF2B5EF4-FFF2-40B4-BE49-F238E27FC236}">
                <a16:creationId xmlns:a16="http://schemas.microsoft.com/office/drawing/2014/main" id="{AF37ABB8-0D67-447F-9BB7-C0845867FCEC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 flipV="1">
            <a:off x="5295898" y="5386914"/>
            <a:ext cx="385230" cy="8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Düz Ok Bağlayıcısı 24">
            <a:extLst>
              <a:ext uri="{FF2B5EF4-FFF2-40B4-BE49-F238E27FC236}">
                <a16:creationId xmlns:a16="http://schemas.microsoft.com/office/drawing/2014/main" id="{5C8A125B-40C8-4490-8FB0-5064ABDA40B1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1263649" y="1519768"/>
            <a:ext cx="13313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Düz Ok Bağlayıcısı 26">
            <a:extLst>
              <a:ext uri="{FF2B5EF4-FFF2-40B4-BE49-F238E27FC236}">
                <a16:creationId xmlns:a16="http://schemas.microsoft.com/office/drawing/2014/main" id="{8F4A6824-640D-4CCC-BC1F-1CA9F758A6A0}"/>
              </a:ext>
            </a:extLst>
          </p:cNvPr>
          <p:cNvCxnSpPr>
            <a:endCxn id="8" idx="1"/>
          </p:cNvCxnSpPr>
          <p:nvPr/>
        </p:nvCxnSpPr>
        <p:spPr>
          <a:xfrm>
            <a:off x="2209800" y="3551769"/>
            <a:ext cx="3852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Düz Ok Bağlayıcısı 28">
            <a:extLst>
              <a:ext uri="{FF2B5EF4-FFF2-40B4-BE49-F238E27FC236}">
                <a16:creationId xmlns:a16="http://schemas.microsoft.com/office/drawing/2014/main" id="{9AABBE27-5902-4507-ADBC-184C5A71500A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1254123" y="5386914"/>
            <a:ext cx="1340908" cy="8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Düz Bağlayıcı 34">
            <a:extLst>
              <a:ext uri="{FF2B5EF4-FFF2-40B4-BE49-F238E27FC236}">
                <a16:creationId xmlns:a16="http://schemas.microsoft.com/office/drawing/2014/main" id="{21BAC68B-BC82-4BFC-999D-1FCAFC60D1F1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1263649" y="1519768"/>
            <a:ext cx="0" cy="9270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Düz Bağlayıcı 37">
            <a:extLst>
              <a:ext uri="{FF2B5EF4-FFF2-40B4-BE49-F238E27FC236}">
                <a16:creationId xmlns:a16="http://schemas.microsoft.com/office/drawing/2014/main" id="{144CF99F-AD1D-47A6-923D-1D137A32FB04}"/>
              </a:ext>
            </a:extLst>
          </p:cNvPr>
          <p:cNvCxnSpPr>
            <a:cxnSpLocks/>
          </p:cNvCxnSpPr>
          <p:nvPr/>
        </p:nvCxnSpPr>
        <p:spPr>
          <a:xfrm flipH="1" flipV="1">
            <a:off x="1254124" y="4631268"/>
            <a:ext cx="9524" cy="75564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241634"/>
      </p:ext>
    </p:extLst>
  </p:cSld>
  <p:clrMapOvr>
    <a:masterClrMapping/>
  </p:clrMapOvr>
</p:sld>
</file>

<file path=ppt/theme/theme1.xml><?xml version="1.0" encoding="utf-8"?>
<a:theme xmlns:a="http://schemas.openxmlformats.org/drawingml/2006/main" name="Geçmişe bakış">
  <a:themeElements>
    <a:clrScheme name="Özel 21">
      <a:dk1>
        <a:srgbClr val="0F4C76"/>
      </a:dk1>
      <a:lt1>
        <a:sysClr val="window" lastClr="FFFFFF"/>
      </a:lt1>
      <a:dk2>
        <a:srgbClr val="637052"/>
      </a:dk2>
      <a:lt2>
        <a:srgbClr val="CCDDEA"/>
      </a:lt2>
      <a:accent1>
        <a:srgbClr val="FF9900"/>
      </a:accent1>
      <a:accent2>
        <a:srgbClr val="660066"/>
      </a:accent2>
      <a:accent3>
        <a:srgbClr val="865640"/>
      </a:accent3>
      <a:accent4>
        <a:srgbClr val="9B8357"/>
      </a:accent4>
      <a:accent5>
        <a:srgbClr val="FF0000"/>
      </a:accent5>
      <a:accent6>
        <a:srgbClr val="94A088"/>
      </a:accent6>
      <a:hlink>
        <a:srgbClr val="2998E3"/>
      </a:hlink>
      <a:folHlink>
        <a:srgbClr val="8C8C8C"/>
      </a:folHlink>
    </a:clrScheme>
    <a:fontScheme name="Geçmişe bakış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eçmişe bakış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İDER Slayt Şablonu" id="{8E389AED-5F01-4677-AB47-A89CD3748487}" vid="{0D891226-0BC2-40E7-BE83-1D1964FCC6FF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D3C2BBC-C7AC-43C3-876A-6F0E39870286}">
  <we:reference id="wa200001409" version="2.0.0.0" store="tr-TR" storeType="OMEX"/>
  <we:alternateReferences>
    <we:reference id="WA200001409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22310</TotalTime>
  <Words>7831</Words>
  <Application>Microsoft Office PowerPoint</Application>
  <PresentationFormat>Geniş ekran</PresentationFormat>
  <Paragraphs>571</Paragraphs>
  <Slides>72</Slides>
  <Notes>16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72</vt:i4>
      </vt:variant>
    </vt:vector>
  </HeadingPairs>
  <TitlesOfParts>
    <vt:vector size="83" baseType="lpstr">
      <vt:lpstr>Aptos</vt:lpstr>
      <vt:lpstr>Arial</vt:lpstr>
      <vt:lpstr>BlinkMacSystemFont</vt:lpstr>
      <vt:lpstr>Calibri</vt:lpstr>
      <vt:lpstr>Calibri Light</vt:lpstr>
      <vt:lpstr>Lucida Calligraphy</vt:lpstr>
      <vt:lpstr>Nunito</vt:lpstr>
      <vt:lpstr>Roboto Mono Web</vt:lpstr>
      <vt:lpstr>Times New Roman</vt:lpstr>
      <vt:lpstr>Wingdings</vt:lpstr>
      <vt:lpstr>Geçmişe bakış</vt:lpstr>
      <vt:lpstr>PowerPoint Sunusu</vt:lpstr>
      <vt:lpstr>Sunum İçeriği</vt:lpstr>
      <vt:lpstr>Tanımlar, Genel öneriler, Tarama Kültürlerinin Alınması ve Laboratuvara Ulaştırılması</vt:lpstr>
      <vt:lpstr>Tanımlar</vt:lpstr>
      <vt:lpstr>ÇİD Mikroorganizmalara Yönelik  Enfeksiyon Kontrol Önlemleri</vt:lpstr>
      <vt:lpstr>Neden ÇİD Mikroorganizmalar İçin Tarama Yapalım?</vt:lpstr>
      <vt:lpstr>ÇİD Mikroorganizmaların Taranmasının Amaçları Nelerdir?</vt:lpstr>
      <vt:lpstr>Tüm Hastalar Taranmalı mıdır? </vt:lpstr>
      <vt:lpstr>PowerPoint Sunusu</vt:lpstr>
      <vt:lpstr>Tarama stratejilerinin seçimi</vt:lpstr>
      <vt:lpstr>Hangi Hastalar ÇİD Mikroorganizma  ile Enfeksiyon İçin Yüksek Risk Altındadır?</vt:lpstr>
      <vt:lpstr>Tarama Protokolü Oluşturulurken Nelere Dikkat Edilmelidir? (1)</vt:lpstr>
      <vt:lpstr>Tarama Protokolü Oluşturulurken Nelere Dikkat Edilmelidir? (2)</vt:lpstr>
      <vt:lpstr>Tarama Kültürlerinin Alınması </vt:lpstr>
      <vt:lpstr>Tarama Kültürü İçin Örnek Alım Tekniği</vt:lpstr>
      <vt:lpstr>Tarama Kültürlerinin Taşıma ve Saklanması</vt:lpstr>
      <vt:lpstr>ETKENE GÖRE TARAMA VE İZOLASYON ÖNERİLERİ</vt:lpstr>
      <vt:lpstr>ESBL (+) Enterobacterales </vt:lpstr>
      <vt:lpstr>ESBL(+) Enterobacterales İçin Tarama/İzolasyon Yapılmalı mı? </vt:lpstr>
      <vt:lpstr>Karbapeneme Dirençli Gram Negatiflerin Taranması</vt:lpstr>
      <vt:lpstr>Karbapeneme Dirençli Enterobacterales  (KDE)</vt:lpstr>
      <vt:lpstr>Sağlık Kuruluşlarında KDE Taraması Yapılmalı mı? Ne Zaman Yapılmalı?</vt:lpstr>
      <vt:lpstr>Hangi Hastalar KDE Taraması İçin Önceliklidir?</vt:lpstr>
      <vt:lpstr>Tarama İçin Hangi Numuneler Kullanılmalı?</vt:lpstr>
      <vt:lpstr>KDE Tarama Sıklığı ve Süresi</vt:lpstr>
      <vt:lpstr>KDE İzolasyon Süresi ve Sonlandırılması</vt:lpstr>
      <vt:lpstr>PowerPoint Sunusu</vt:lpstr>
      <vt:lpstr>KDE- Laboratuvar Değerlendirmesi</vt:lpstr>
      <vt:lpstr> KDE- Laboratuvar Değerlendirmesi                      </vt:lpstr>
      <vt:lpstr>KDE- Laboratuvar Değerlendirmesi </vt:lpstr>
      <vt:lpstr>KDE- Laboratuvar Değerlendirmesi</vt:lpstr>
      <vt:lpstr>Karbapeneme Dirençli A.baumanni (KDAB) ve Karbapeneme Dirençli P.aeruginosa (KDPA)</vt:lpstr>
      <vt:lpstr>KDAB ve KDPA İçin Tarama Yapılmalı mı?</vt:lpstr>
      <vt:lpstr>KDAB ve KDPA Taraması İçin Hangi Numuneler Alınmalı ve Laboratuvarda Nasıl İncelenmeli?</vt:lpstr>
      <vt:lpstr>KDAB ve KDPA İçin İzolasyon Süresi ve Sonlandırılması</vt:lpstr>
      <vt:lpstr>Metisiline dirençli S.aureus  (MRSA)</vt:lpstr>
      <vt:lpstr>Sağlık Kuruluşlarında MRSA Taraması Yapılmalı mı? Ne Zaman Yapılmalı?</vt:lpstr>
      <vt:lpstr>MRSA Taraması İçin Uygun Örnekler ve Tekrarlayan Taramalar</vt:lpstr>
      <vt:lpstr>MRSA Taraması ve Dekolonizasyonu</vt:lpstr>
      <vt:lpstr>MRSA Dekolonizasyonu</vt:lpstr>
      <vt:lpstr>MRSA İçin İzolasyonun Sonlandırılması</vt:lpstr>
      <vt:lpstr>Sağlık Çalışanları MRSA Açısından  Taranmalı Mıdır? </vt:lpstr>
      <vt:lpstr>Sağlık Çalışanlarında MRSA Taraması -2</vt:lpstr>
      <vt:lpstr>Vankomisine Dirençli Enterokok  (VRE)</vt:lpstr>
      <vt:lpstr>VRE İçin Rutin Tarama Kültürü Alınması Gerekli midir?</vt:lpstr>
      <vt:lpstr>VRE ile İlgili Öneriler</vt:lpstr>
      <vt:lpstr>VRE ile Enfekte Veya Kolonize Bir Hasta ile Yakın Temaslı Olan Hastaların Tarama Planı Nasıl Olmalı?</vt:lpstr>
      <vt:lpstr>VRE İçin İzolasyonun Önlemleri ve Sonlandırılması</vt:lpstr>
      <vt:lpstr>MRSA ve VRE İçin Alternatif Uygulama</vt:lpstr>
      <vt:lpstr>Candidozyma (Candida) auris </vt:lpstr>
      <vt:lpstr>C.auris için Tarama Yapılmalı mı ve Hangi Hastalar Taranmalı? </vt:lpstr>
      <vt:lpstr>C. auris Taranması İçin Uygun Numuneler ve Tarama Sıklığı Ne Olmalıdır?</vt:lpstr>
      <vt:lpstr>C. auris İçin Laboratuvar Değerlendirmesi ve Dekolonizasyon</vt:lpstr>
      <vt:lpstr>C. auris İçin İzolasyon Uygulanması ve Sonlandırılması</vt:lpstr>
      <vt:lpstr>ÇİD MİKROORGANİZMALARIN İZOLASYONU İLE İLGİLİ ÖNERİLER </vt:lpstr>
      <vt:lpstr>ÇİD Mikroorganizma ile Enfekte/Kolonize Olan Hasta İçin Alınması Gereken Önlemler</vt:lpstr>
      <vt:lpstr>ÇİD Mikroorganizma ile Enfekte/Kolonize Olan Hasta İçin Alınması Gereken Önlemler</vt:lpstr>
      <vt:lpstr>ÇİD Mikroorganizma ile Enfekte/Kolonize Olan Hasta İçin Alınması Gereken Önlemler</vt:lpstr>
      <vt:lpstr> İZOLASYON ÖNLEMLERİNİN ÖNCELİKLENDİRİLMESİ  </vt:lpstr>
      <vt:lpstr>İzolasyon Önerilerinin Önceliklendirilmesi</vt:lpstr>
      <vt:lpstr>Önceliklendirmede Hasta ile İlgili Faktörler</vt:lpstr>
      <vt:lpstr>Önceliklendirmede Patojen ile İlgili Faktörler</vt:lpstr>
      <vt:lpstr>Önceliklendirmede Patojen ile İlgili Faktörler</vt:lpstr>
      <vt:lpstr>Önceliklendirmede Patojen ile İlgili Faktörler</vt:lpstr>
      <vt:lpstr>Önceliklendirmede Patojen ile İlgili Faktörler</vt:lpstr>
      <vt:lpstr>Önceliklendirmede Sağlık Kuruluşu ile İlgili Faktörler</vt:lpstr>
      <vt:lpstr>PowerPoint Sunusu</vt:lpstr>
      <vt:lpstr>               Kaynaklar</vt:lpstr>
      <vt:lpstr>               Kaynaklar (devam)</vt:lpstr>
      <vt:lpstr>               Kaynaklar (devam)</vt:lpstr>
      <vt:lpstr>               Kaynaklar (devam)</vt:lpstr>
      <vt:lpstr>                Hazırlayan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Aydın Alber Yüce</dc:creator>
  <cp:lastModifiedBy>Aydın Alber Yüce</cp:lastModifiedBy>
  <cp:revision>405</cp:revision>
  <dcterms:created xsi:type="dcterms:W3CDTF">2025-04-30T17:13:23Z</dcterms:created>
  <dcterms:modified xsi:type="dcterms:W3CDTF">2026-01-11T18:43:48Z</dcterms:modified>
</cp:coreProperties>
</file>